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a:tcStyle>
        <a:tcBdr/>
        <a:fill>
          <a:solidFill>
            <a:srgbClr val="C8C8AF">
              <a:alpha val="50000"/>
            </a:srgbClr>
          </a:solidFill>
        </a:fill>
      </a:tcStyle>
    </a:band2H>
    <a:firstCol>
      <a:tcTxStyle b="off" i="off">
        <a:fontRef idx="minor">
          <a:srgbClr val="F3F1DF"/>
        </a:fontRef>
        <a:srgbClr val="F3F1DF"/>
      </a:tcTxStyle>
      <a:tcStyle>
        <a:tcBdr>
          <a:left>
            <a:ln w="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531" y="-101"/>
      </p:cViewPr>
      <p:guideLst>
        <p:guide orient="horz" pos="3072"/>
        <p:guide pos="4096"/>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183096739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cstate="print">
            <a:extLst/>
          </a:blip>
          <a:stretch>
            <a:fillRect/>
          </a:stretch>
        </p:blipFill>
        <p:spPr>
          <a:xfrm>
            <a:off x="2798040" y="5264150"/>
            <a:ext cx="7408720" cy="393700"/>
          </a:xfrm>
          <a:prstGeom prst="rect">
            <a:avLst/>
          </a:prstGeom>
          <a:ln w="12700">
            <a:miter lim="400000"/>
          </a:ln>
        </p:spPr>
      </p:pic>
      <p:sp>
        <p:nvSpPr>
          <p:cNvPr id="12" name="Title Text"/>
          <p:cNvSpPr txBox="1">
            <a:spLocks noGrp="1"/>
          </p:cNvSpPr>
          <p:nvPr>
            <p:ph type="title"/>
          </p:nvPr>
        </p:nvSpPr>
        <p:spPr>
          <a:xfrm>
            <a:off x="1841500" y="2273300"/>
            <a:ext cx="9321800" cy="2819400"/>
          </a:xfrm>
          <a:prstGeom prst="rect">
            <a:avLst/>
          </a:prstGeom>
        </p:spPr>
        <p:txBody>
          <a:bodyPr anchor="b"/>
          <a:lstStyle>
            <a:lvl1pPr>
              <a:defRPr sz="7600">
                <a:solidFill>
                  <a:srgbClr val="F4D799"/>
                </a:solidFill>
                <a:effectLst>
                  <a:outerShdw blurRad="25400" dist="25400" dir="16200000" rotWithShape="0">
                    <a:srgbClr val="000000">
                      <a:alpha val="34000"/>
                    </a:srgbClr>
                  </a:outerShdw>
                </a:effectLst>
              </a:defRPr>
            </a:lvl1pPr>
          </a:lstStyle>
          <a:p>
            <a:r>
              <a:t>Title Text</a:t>
            </a:r>
          </a:p>
        </p:txBody>
      </p:sp>
      <p:sp>
        <p:nvSpPr>
          <p:cNvPr id="13" name="Body Level One…"/>
          <p:cNvSpPr txBox="1">
            <a:spLocks noGrp="1"/>
          </p:cNvSpPr>
          <p:nvPr>
            <p:ph type="body" sz="quarter" idx="1"/>
          </p:nvPr>
        </p:nvSpPr>
        <p:spPr>
          <a:xfrm>
            <a:off x="1841500" y="5905500"/>
            <a:ext cx="9321800" cy="1409700"/>
          </a:xfrm>
          <a:prstGeom prst="rect">
            <a:avLst/>
          </a:prstGeom>
        </p:spPr>
        <p:txBody>
          <a:bodyPr anchor="t"/>
          <a:lstStyle>
            <a:lvl1pPr marL="0" indent="0" algn="ctr">
              <a:spcBef>
                <a:spcPts val="0"/>
              </a:spcBef>
              <a:buSzTx/>
              <a:buNone/>
              <a:defRPr sz="34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34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34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34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3400">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lnSpc>
                <a:spcPct val="100000"/>
              </a:lnSpc>
              <a:spcBef>
                <a:spcPts val="0"/>
              </a:spcBef>
              <a:buSzTx/>
              <a:buNone/>
              <a:defRPr sz="2400"/>
            </a:lvl1pPr>
          </a:lstStyle>
          <a:p>
            <a:r>
              <a:t>–Johnny Appleseed</a:t>
            </a:r>
          </a:p>
        </p:txBody>
      </p:sp>
      <p:sp>
        <p:nvSpPr>
          <p:cNvPr id="95" name="“Type a quote here.”"/>
          <p:cNvSpPr txBox="1">
            <a:spLocks noGrp="1"/>
          </p:cNvSpPr>
          <p:nvPr>
            <p:ph type="body" sz="quarter" idx="14"/>
          </p:nvPr>
        </p:nvSpPr>
        <p:spPr>
          <a:xfrm>
            <a:off x="1270000" y="4241800"/>
            <a:ext cx="10464800" cy="736600"/>
          </a:xfrm>
          <a:prstGeom prst="rect">
            <a:avLst/>
          </a:prstGeom>
        </p:spPr>
        <p:txBody>
          <a:bodyPr>
            <a:spAutoFit/>
          </a:bodyPr>
          <a:lstStyle>
            <a:lvl1pPr marL="0" indent="0" algn="ctr">
              <a:lnSpc>
                <a:spcPct val="100000"/>
              </a:lnSpc>
              <a:spcBef>
                <a:spcPts val="2400"/>
              </a:spcBef>
              <a:buSzTx/>
              <a:buNone/>
            </a:lvl1pPr>
          </a:lstStyle>
          <a:p>
            <a:r>
              <a:t>“Type a quote here.”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Image"/>
          <p:cNvSpPr>
            <a:spLocks noGrp="1"/>
          </p:cNvSpPr>
          <p:nvPr>
            <p:ph type="pic" idx="13"/>
          </p:nvPr>
        </p:nvSpPr>
        <p:spPr>
          <a:xfrm>
            <a:off x="-809244" y="-147478"/>
            <a:ext cx="15032479" cy="10587868"/>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1" name="Image"/>
          <p:cNvSpPr>
            <a:spLocks noGrp="1"/>
          </p:cNvSpPr>
          <p:nvPr>
            <p:ph type="pic" sz="half" idx="13"/>
          </p:nvPr>
        </p:nvSpPr>
        <p:spPr>
          <a:xfrm>
            <a:off x="2362200" y="927100"/>
            <a:ext cx="8288422" cy="5837807"/>
          </a:xfrm>
          <a:prstGeom prst="rect">
            <a:avLst/>
          </a:prstGeom>
          <a:ln w="9525">
            <a:round/>
          </a:ln>
        </p:spPr>
        <p:txBody>
          <a:bodyPr lIns="91439" tIns="45719" rIns="91439" bIns="45719" anchor="t">
            <a:noAutofit/>
          </a:bodyPr>
          <a:lstStyle/>
          <a:p>
            <a:endParaRPr/>
          </a:p>
        </p:txBody>
      </p:sp>
      <p:sp>
        <p:nvSpPr>
          <p:cNvPr id="22" name="Title Text"/>
          <p:cNvSpPr txBox="1">
            <a:spLocks noGrp="1"/>
          </p:cNvSpPr>
          <p:nvPr>
            <p:ph type="title"/>
          </p:nvPr>
        </p:nvSpPr>
        <p:spPr>
          <a:xfrm>
            <a:off x="1841500" y="6985000"/>
            <a:ext cx="9321800" cy="1231900"/>
          </a:xfrm>
          <a:prstGeom prst="rect">
            <a:avLst/>
          </a:prstGeom>
        </p:spPr>
        <p:txBody>
          <a:bodyPr/>
          <a:lstStyle>
            <a:lvl1pPr>
              <a:defRPr sz="7600">
                <a:solidFill>
                  <a:srgbClr val="F4D799"/>
                </a:solidFill>
                <a:effectLst>
                  <a:outerShdw blurRad="25400" dist="25400" dir="16200000" rotWithShape="0">
                    <a:srgbClr val="000000">
                      <a:alpha val="34000"/>
                    </a:srgbClr>
                  </a:outerShdw>
                </a:effectLst>
              </a:defRPr>
            </a:lvl1pPr>
          </a:lstStyle>
          <a:p>
            <a:r>
              <a:t>Title Text</a:t>
            </a:r>
          </a:p>
        </p:txBody>
      </p:sp>
      <p:sp>
        <p:nvSpPr>
          <p:cNvPr id="23" name="Body Level One…"/>
          <p:cNvSpPr txBox="1">
            <a:spLocks noGrp="1"/>
          </p:cNvSpPr>
          <p:nvPr>
            <p:ph type="body" sz="quarter" idx="1"/>
          </p:nvPr>
        </p:nvSpPr>
        <p:spPr>
          <a:xfrm>
            <a:off x="1841500" y="8204200"/>
            <a:ext cx="9321800" cy="647700"/>
          </a:xfrm>
          <a:prstGeom prst="rect">
            <a:avLst/>
          </a:prstGeom>
        </p:spPr>
        <p:txBody>
          <a:bodyPr anchor="t"/>
          <a:lstStyle>
            <a:lvl1pPr marL="0" indent="0" algn="ctr">
              <a:spcBef>
                <a:spcPts val="0"/>
              </a:spcBef>
              <a:buSzTx/>
              <a:buNone/>
              <a:defRPr sz="34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34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34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34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3400">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270000" y="3771900"/>
            <a:ext cx="10464800" cy="22098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idx="13"/>
          </p:nvPr>
        </p:nvSpPr>
        <p:spPr>
          <a:xfrm>
            <a:off x="5808344" y="1714500"/>
            <a:ext cx="9491595" cy="6685241"/>
          </a:xfrm>
          <a:prstGeom prst="rect">
            <a:avLst/>
          </a:prstGeom>
          <a:ln w="9525">
            <a:round/>
          </a:ln>
        </p:spPr>
        <p:txBody>
          <a:bodyPr lIns="91439" tIns="45719" rIns="91439" bIns="45719" anchor="t">
            <a:noAutofit/>
          </a:bodyPr>
          <a:lstStyle/>
          <a:p>
            <a:endParaRPr/>
          </a:p>
        </p:txBody>
      </p:sp>
      <p:sp>
        <p:nvSpPr>
          <p:cNvPr id="40" name="Title Text"/>
          <p:cNvSpPr txBox="1">
            <a:spLocks noGrp="1"/>
          </p:cNvSpPr>
          <p:nvPr>
            <p:ph type="title"/>
          </p:nvPr>
        </p:nvSpPr>
        <p:spPr>
          <a:xfrm>
            <a:off x="774700" y="2717800"/>
            <a:ext cx="6045200" cy="2438400"/>
          </a:xfrm>
          <a:prstGeom prst="rect">
            <a:avLst/>
          </a:prstGeom>
        </p:spPr>
        <p:txBody>
          <a:bodyPr anchor="b"/>
          <a:lstStyle/>
          <a:p>
            <a:r>
              <a:t>Title Text</a:t>
            </a:r>
          </a:p>
        </p:txBody>
      </p:sp>
      <p:sp>
        <p:nvSpPr>
          <p:cNvPr id="41" name="Body Level One…"/>
          <p:cNvSpPr txBox="1">
            <a:spLocks noGrp="1"/>
          </p:cNvSpPr>
          <p:nvPr>
            <p:ph type="body" sz="quarter" idx="1"/>
          </p:nvPr>
        </p:nvSpPr>
        <p:spPr>
          <a:xfrm>
            <a:off x="774700" y="5168900"/>
            <a:ext cx="6045200" cy="27559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xfrm>
            <a:off x="1270000" y="2984500"/>
            <a:ext cx="10464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6" name="Image"/>
          <p:cNvSpPr>
            <a:spLocks noGrp="1"/>
          </p:cNvSpPr>
          <p:nvPr>
            <p:ph type="pic" sz="half" idx="13"/>
          </p:nvPr>
        </p:nvSpPr>
        <p:spPr>
          <a:xfrm>
            <a:off x="6553200" y="3302000"/>
            <a:ext cx="7639099" cy="5380468"/>
          </a:xfrm>
          <a:prstGeom prst="rect">
            <a:avLst/>
          </a:prstGeom>
          <a:ln w="9525">
            <a:round/>
          </a:ln>
        </p:spPr>
        <p:txBody>
          <a:bodyPr lIns="91439" tIns="45719" rIns="91439" bIns="45719" anchor="t">
            <a:noAutofit/>
          </a:bodyPr>
          <a:lstStyle/>
          <a:p>
            <a:endParaRPr/>
          </a:p>
        </p:txBody>
      </p:sp>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half" idx="1"/>
          </p:nvPr>
        </p:nvSpPr>
        <p:spPr>
          <a:xfrm>
            <a:off x="1270000" y="2984500"/>
            <a:ext cx="5257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Image"/>
          <p:cNvSpPr>
            <a:spLocks noGrp="1"/>
          </p:cNvSpPr>
          <p:nvPr>
            <p:ph type="pic" sz="quarter" idx="13"/>
          </p:nvPr>
        </p:nvSpPr>
        <p:spPr>
          <a:xfrm>
            <a:off x="6464449" y="4914900"/>
            <a:ext cx="5943601" cy="3955952"/>
          </a:xfrm>
          <a:prstGeom prst="rect">
            <a:avLst/>
          </a:prstGeom>
          <a:ln w="9525">
            <a:round/>
          </a:ln>
        </p:spPr>
        <p:txBody>
          <a:bodyPr lIns="91439" tIns="45719" rIns="91439" bIns="45719" anchor="t">
            <a:noAutofit/>
          </a:bodyPr>
          <a:lstStyle/>
          <a:p>
            <a:endParaRPr/>
          </a:p>
        </p:txBody>
      </p:sp>
      <p:sp>
        <p:nvSpPr>
          <p:cNvPr id="85" name="Image"/>
          <p:cNvSpPr>
            <a:spLocks noGrp="1"/>
          </p:cNvSpPr>
          <p:nvPr>
            <p:ph type="pic" sz="quarter" idx="14"/>
          </p:nvPr>
        </p:nvSpPr>
        <p:spPr>
          <a:xfrm>
            <a:off x="6402423" y="873315"/>
            <a:ext cx="5892801" cy="4150493"/>
          </a:xfrm>
          <a:prstGeom prst="rect">
            <a:avLst/>
          </a:prstGeom>
          <a:ln w="9525">
            <a:round/>
          </a:ln>
        </p:spPr>
        <p:txBody>
          <a:bodyPr lIns="91439" tIns="45719" rIns="91439" bIns="45719" anchor="t">
            <a:noAutofit/>
          </a:bodyPr>
          <a:lstStyle/>
          <a:p>
            <a:endParaRPr/>
          </a:p>
        </p:txBody>
      </p:sp>
      <p:sp>
        <p:nvSpPr>
          <p:cNvPr id="86" name="Image"/>
          <p:cNvSpPr>
            <a:spLocks noGrp="1"/>
          </p:cNvSpPr>
          <p:nvPr>
            <p:ph type="pic" sz="half" idx="15"/>
          </p:nvPr>
        </p:nvSpPr>
        <p:spPr>
          <a:xfrm>
            <a:off x="926338" y="647700"/>
            <a:ext cx="5639563" cy="8650590"/>
          </a:xfrm>
          <a:prstGeom prst="rect">
            <a:avLst/>
          </a:prstGeom>
          <a:ln w="9525">
            <a:round/>
          </a:ln>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825500"/>
            <a:ext cx="10464800" cy="810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749300"/>
            <a:ext cx="10464800" cy="165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24600" y="9359899"/>
            <a:ext cx="368301" cy="431801"/>
          </a:xfrm>
          <a:prstGeom prst="rect">
            <a:avLst/>
          </a:prstGeom>
          <a:ln w="12700">
            <a:miter lim="400000"/>
          </a:ln>
        </p:spPr>
        <p:txBody>
          <a:bodyPr wrap="none" lIns="50800" tIns="50800" rIns="50800" bIns="50800" anchor="ctr">
            <a:spAutoFit/>
          </a:bodyPr>
          <a:lstStyle>
            <a:lvl1pPr>
              <a:defRPr sz="2000"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0" algn="ctr" defTabSz="584200" rtl="0"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p:titleStyle>
    <p:bodyStyle>
      <a:lvl1pPr marL="4826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15"/>
        </a:buBlip>
        <a:tabLst/>
        <a:defRPr sz="42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bodyStyle>
    <p:otherStyle>
      <a:lvl1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hyperlink" Target="http://web.williams.edu/Psychology/Faculty/Kornell/Publications/Kornell.2009b.pdf"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Using Technology In The Classroom"/>
          <p:cNvSpPr txBox="1">
            <a:spLocks noGrp="1"/>
          </p:cNvSpPr>
          <p:nvPr>
            <p:ph type="ctrTitle"/>
          </p:nvPr>
        </p:nvSpPr>
        <p:spPr>
          <a:xfrm>
            <a:off x="1841500" y="1282700"/>
            <a:ext cx="9321800" cy="2819400"/>
          </a:xfrm>
          <a:prstGeom prst="rect">
            <a:avLst/>
          </a:prstGeom>
        </p:spPr>
        <p:txBody>
          <a:bodyPr/>
          <a:lstStyle>
            <a:lvl1pPr>
              <a:defRPr sz="6700">
                <a:solidFill>
                  <a:srgbClr val="4B4B4B"/>
                </a:solidFill>
                <a:latin typeface="Verdana"/>
                <a:ea typeface="Verdana"/>
                <a:cs typeface="Verdana"/>
                <a:sym typeface="Verdana"/>
              </a:defRPr>
            </a:lvl1pPr>
          </a:lstStyle>
          <a:p>
            <a:pPr>
              <a:defRPr>
                <a:effectLst/>
              </a:defRPr>
            </a:pPr>
            <a:r>
              <a:t>Using Technology In The Classroom</a:t>
            </a:r>
          </a:p>
        </p:txBody>
      </p:sp>
      <p:pic>
        <p:nvPicPr>
          <p:cNvPr id="121" name="UNADJUSTEDNONRAW_thumb_4809.jpg" descr="UNADJUSTEDNONRAW_thumb_4809.jpg"/>
          <p:cNvPicPr>
            <a:picLocks noChangeAspect="1"/>
          </p:cNvPicPr>
          <p:nvPr/>
        </p:nvPicPr>
        <p:blipFill>
          <a:blip r:embed="rId2" cstate="print">
            <a:extLst/>
          </a:blip>
          <a:stretch>
            <a:fillRect/>
          </a:stretch>
        </p:blipFill>
        <p:spPr>
          <a:xfrm>
            <a:off x="2695742" y="4288490"/>
            <a:ext cx="7613316" cy="54184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I’ll Get Back To You On That”"/>
          <p:cNvSpPr txBox="1">
            <a:spLocks noGrp="1"/>
          </p:cNvSpPr>
          <p:nvPr>
            <p:ph type="title"/>
          </p:nvPr>
        </p:nvSpPr>
        <p:spPr>
          <a:prstGeom prst="rect">
            <a:avLst/>
          </a:prstGeom>
        </p:spPr>
        <p:txBody>
          <a:bodyPr/>
          <a:lstStyle>
            <a:lvl1pPr defTabSz="525779">
              <a:defRPr sz="6119">
                <a:effectLst>
                  <a:outerShdw blurRad="11430" dist="11430" dir="16200000" rotWithShape="0">
                    <a:srgbClr val="000000">
                      <a:alpha val="50000"/>
                    </a:srgbClr>
                  </a:outerShdw>
                </a:effectLst>
              </a:defRPr>
            </a:lvl1pPr>
          </a:lstStyle>
          <a:p>
            <a:r>
              <a:t>“I’ll Get Back To You On That”</a:t>
            </a:r>
          </a:p>
        </p:txBody>
      </p:sp>
      <p:sp>
        <p:nvSpPr>
          <p:cNvPr id="156" name="“How Big Was Goliath?”…"/>
          <p:cNvSpPr txBox="1">
            <a:spLocks noGrp="1"/>
          </p:cNvSpPr>
          <p:nvPr>
            <p:ph type="body" sz="half" idx="1"/>
          </p:nvPr>
        </p:nvSpPr>
        <p:spPr>
          <a:prstGeom prst="rect">
            <a:avLst/>
          </a:prstGeom>
        </p:spPr>
        <p:txBody>
          <a:bodyPr/>
          <a:lstStyle/>
          <a:p>
            <a:pPr>
              <a:buBlip>
                <a:blip r:embed="rId2"/>
              </a:buBlip>
              <a:defRPr>
                <a:latin typeface="Avenir Next"/>
                <a:ea typeface="Avenir Next"/>
                <a:cs typeface="Avenir Next"/>
                <a:sym typeface="Avenir Next"/>
              </a:defRPr>
            </a:pPr>
            <a:r>
              <a:t>“How Big Was Goliath?”</a:t>
            </a:r>
          </a:p>
          <a:p>
            <a:pPr lvl="1">
              <a:buBlip>
                <a:blip r:embed="rId2"/>
              </a:buBlip>
              <a:defRPr sz="2000">
                <a:latin typeface="Avenir Next"/>
                <a:ea typeface="Avenir Next"/>
                <a:cs typeface="Avenir Next"/>
                <a:sym typeface="Avenir Next"/>
              </a:defRPr>
            </a:pPr>
            <a:r>
              <a:t>1 Samuel 17:4 A champion named Goliath, who was from Gath, came out of the Philistine camp. His height was six cubits and a span</a:t>
            </a:r>
          </a:p>
          <a:p>
            <a:pPr>
              <a:buBlip>
                <a:blip r:embed="rId2"/>
              </a:buBlip>
              <a:defRPr>
                <a:latin typeface="Avenir Next"/>
                <a:ea typeface="Avenir Next"/>
                <a:cs typeface="Avenir Next"/>
                <a:sym typeface="Avenir Next"/>
              </a:defRPr>
            </a:pPr>
            <a:r>
              <a:t>“Do Giants Exist Today?”</a:t>
            </a:r>
          </a:p>
        </p:txBody>
      </p:sp>
      <p:pic>
        <p:nvPicPr>
          <p:cNvPr id="157" name="UNADJUSTEDNONRAW_thumb_3f5e.jpg" descr="UNADJUSTEDNONRAW_thumb_3f5e.jpg"/>
          <p:cNvPicPr>
            <a:picLocks noChangeAspect="1"/>
          </p:cNvPicPr>
          <p:nvPr/>
        </p:nvPicPr>
        <p:blipFill>
          <a:blip r:embed="rId3" cstate="print">
            <a:extLst/>
          </a:blip>
          <a:stretch>
            <a:fillRect/>
          </a:stretch>
        </p:blipFill>
        <p:spPr>
          <a:xfrm>
            <a:off x="6489908" y="3673530"/>
            <a:ext cx="4615839" cy="491125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mj6ryfmXQOOaszjfCwifiQ_thumb_3f5f.jpg" descr="mj6ryfmXQOOaszjfCwifiQ_thumb_3f5f.jpg"/>
          <p:cNvPicPr>
            <a:picLocks noChangeAspect="1"/>
          </p:cNvPicPr>
          <p:nvPr/>
        </p:nvPicPr>
        <p:blipFill>
          <a:blip r:embed="rId2" cstate="print">
            <a:extLst/>
          </a:blip>
          <a:stretch>
            <a:fillRect/>
          </a:stretch>
        </p:blipFill>
        <p:spPr>
          <a:xfrm>
            <a:off x="853177" y="1401234"/>
            <a:ext cx="5558046" cy="3699932"/>
          </a:xfrm>
          <a:prstGeom prst="rect">
            <a:avLst/>
          </a:prstGeom>
          <a:ln w="12700">
            <a:miter lim="400000"/>
          </a:ln>
        </p:spPr>
      </p:pic>
      <p:pic>
        <p:nvPicPr>
          <p:cNvPr id="160" name="hHUQOQYWR1Kp2HP+wj6xwQ_thumb_3f61.jpg" descr="hHUQOQYWR1Kp2HP+wj6xwQ_thumb_3f61.jpg"/>
          <p:cNvPicPr>
            <a:picLocks noChangeAspect="1"/>
          </p:cNvPicPr>
          <p:nvPr/>
        </p:nvPicPr>
        <p:blipFill>
          <a:blip r:embed="rId3" cstate="print">
            <a:extLst/>
          </a:blip>
          <a:stretch>
            <a:fillRect/>
          </a:stretch>
        </p:blipFill>
        <p:spPr>
          <a:xfrm>
            <a:off x="6607554" y="1004604"/>
            <a:ext cx="4346512" cy="6087439"/>
          </a:xfrm>
          <a:prstGeom prst="rect">
            <a:avLst/>
          </a:prstGeom>
          <a:ln w="12700">
            <a:miter lim="400000"/>
          </a:ln>
        </p:spPr>
      </p:pic>
      <p:pic>
        <p:nvPicPr>
          <p:cNvPr id="161" name="UNADJUSTEDNONRAW_thumb_3f56.jpg" descr="UNADJUSTEDNONRAW_thumb_3f56.jpg"/>
          <p:cNvPicPr>
            <a:picLocks noChangeAspect="1"/>
          </p:cNvPicPr>
          <p:nvPr/>
        </p:nvPicPr>
        <p:blipFill>
          <a:blip r:embed="rId4" cstate="print">
            <a:extLst/>
          </a:blip>
          <a:stretch>
            <a:fillRect/>
          </a:stretch>
        </p:blipFill>
        <p:spPr>
          <a:xfrm>
            <a:off x="1269512" y="5822297"/>
            <a:ext cx="4522176" cy="3055780"/>
          </a:xfrm>
          <a:prstGeom prst="rect">
            <a:avLst/>
          </a:prstGeom>
          <a:ln w="12700">
            <a:miter lim="400000"/>
          </a:ln>
        </p:spPr>
      </p:pic>
      <p:sp>
        <p:nvSpPr>
          <p:cNvPr id="162" name="7 ft 4 in"/>
          <p:cNvSpPr txBox="1"/>
          <p:nvPr/>
        </p:nvSpPr>
        <p:spPr>
          <a:xfrm>
            <a:off x="4337811" y="8407399"/>
            <a:ext cx="1660590"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600" b="1" i="0">
                <a:solidFill>
                  <a:schemeClr val="accent6">
                    <a:satOff val="17135"/>
                    <a:lumOff val="-26023"/>
                  </a:schemeClr>
                </a:solidFill>
                <a:latin typeface="Avenir Next"/>
                <a:ea typeface="Avenir Next"/>
                <a:cs typeface="Avenir Next"/>
                <a:sym typeface="Avenir Next"/>
              </a:defRPr>
            </a:lvl1pPr>
          </a:lstStyle>
          <a:p>
            <a:r>
              <a:t>7 ft 4 in</a:t>
            </a:r>
          </a:p>
        </p:txBody>
      </p:sp>
      <p:sp>
        <p:nvSpPr>
          <p:cNvPr id="163" name="Bring It Back To David… 1 Samuel 17:37 “The Lord who rescued me from the paw of the lion and the paw of the bear will rescue me from the hand of this Philistine.”"/>
          <p:cNvSpPr txBox="1"/>
          <p:nvPr/>
        </p:nvSpPr>
        <p:spPr>
          <a:xfrm>
            <a:off x="6007861" y="7169150"/>
            <a:ext cx="5116776" cy="194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100" i="0">
                <a:solidFill>
                  <a:srgbClr val="000000"/>
                </a:solidFill>
                <a:latin typeface="Avenir Next"/>
                <a:ea typeface="Avenir Next"/>
                <a:cs typeface="Avenir Next"/>
                <a:sym typeface="Avenir Next"/>
              </a:defRPr>
            </a:pPr>
            <a:r>
              <a:t>Bring It Back To David… 1 Samuel 17:37 “</a:t>
            </a:r>
            <a:r>
              <a:rPr i="1"/>
              <a:t>The Lord who rescued me from the paw of the lion and the paw of the bear will rescue me from the hand of this Philistine.”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Using Power Point With Sentence Summaries"/>
          <p:cNvSpPr txBox="1">
            <a:spLocks noGrp="1"/>
          </p:cNvSpPr>
          <p:nvPr>
            <p:ph type="title"/>
          </p:nvPr>
        </p:nvSpPr>
        <p:spPr>
          <a:prstGeom prst="rect">
            <a:avLst/>
          </a:prstGeom>
        </p:spPr>
        <p:txBody>
          <a:bodyPr/>
          <a:lstStyle>
            <a:lvl1pPr defTabSz="443991">
              <a:defRPr sz="5168">
                <a:effectLst>
                  <a:outerShdw blurRad="9652" dist="9652" dir="16200000" rotWithShape="0">
                    <a:srgbClr val="000000">
                      <a:alpha val="50000"/>
                    </a:srgbClr>
                  </a:outerShdw>
                </a:effectLst>
              </a:defRPr>
            </a:lvl1pPr>
          </a:lstStyle>
          <a:p>
            <a:r>
              <a:t>Using Power Point With Sentence Summaries</a:t>
            </a:r>
          </a:p>
        </p:txBody>
      </p:sp>
      <p:sp>
        <p:nvSpPr>
          <p:cNvPr id="166" name="Flash Cards: Spaced Repetition…"/>
          <p:cNvSpPr txBox="1">
            <a:spLocks noGrp="1"/>
          </p:cNvSpPr>
          <p:nvPr>
            <p:ph type="body" idx="1"/>
          </p:nvPr>
        </p:nvSpPr>
        <p:spPr>
          <a:prstGeom prst="rect">
            <a:avLst/>
          </a:prstGeom>
          <a:ln w="9525">
            <a:round/>
          </a:ln>
        </p:spPr>
        <p:txBody>
          <a:bodyPr/>
          <a:lstStyle/>
          <a:p>
            <a:pPr marL="0" indent="0" algn="ctr">
              <a:lnSpc>
                <a:spcPct val="100000"/>
              </a:lnSpc>
              <a:spcBef>
                <a:spcPts val="0"/>
              </a:spcBef>
              <a:buSzTx/>
              <a:buNone/>
              <a:defRPr sz="3200" i="0">
                <a:solidFill>
                  <a:srgbClr val="4B4B4B"/>
                </a:solidFill>
                <a:effectLst/>
              </a:defRPr>
            </a:pPr>
            <a:endParaRPr/>
          </a:p>
          <a:p>
            <a:pPr marL="0" indent="0" algn="ctr">
              <a:lnSpc>
                <a:spcPct val="100000"/>
              </a:lnSpc>
              <a:spcBef>
                <a:spcPts val="0"/>
              </a:spcBef>
              <a:buSzTx/>
              <a:buNone/>
              <a:defRPr sz="3200" i="0">
                <a:solidFill>
                  <a:srgbClr val="4B4B4B"/>
                </a:solidFill>
                <a:effectLst/>
              </a:defRPr>
            </a:pPr>
            <a:r>
              <a:t>Flash Cards: Spaced Repetition</a:t>
            </a:r>
          </a:p>
          <a:p>
            <a:pPr marL="0" indent="0" algn="ctr">
              <a:lnSpc>
                <a:spcPct val="100000"/>
              </a:lnSpc>
              <a:spcBef>
                <a:spcPts val="0"/>
              </a:spcBef>
              <a:buSzTx/>
              <a:buNone/>
              <a:defRPr sz="3200" i="0">
                <a:solidFill>
                  <a:srgbClr val="4B4B4B"/>
                </a:solidFill>
                <a:effectLst/>
              </a:defRPr>
            </a:pPr>
            <a:r>
              <a:t> </a:t>
            </a:r>
            <a:r>
              <a:rPr>
                <a:solidFill>
                  <a:srgbClr val="6FB46D"/>
                </a:solidFill>
              </a:rPr>
              <a:t>	</a:t>
            </a:r>
            <a:r>
              <a:rPr sz="2700">
                <a:solidFill>
                  <a:srgbClr val="000000"/>
                </a:solidFill>
                <a:latin typeface="Avenir Next"/>
                <a:ea typeface="Avenir Next"/>
                <a:cs typeface="Avenir Next"/>
                <a:sym typeface="Avenir Next"/>
                <a:hlinkClick r:id="rId2"/>
              </a:rPr>
              <a:t>Studies have found</a:t>
            </a:r>
            <a:r>
              <a:rPr sz="2700">
                <a:solidFill>
                  <a:srgbClr val="000000"/>
                </a:solidFill>
                <a:latin typeface="Avenir Next"/>
                <a:ea typeface="Avenir Next"/>
                <a:cs typeface="Avenir Next"/>
                <a:sym typeface="Avenir Next"/>
              </a:rPr>
              <a:t> that it's more effective to review a whole stack of cards in one sitting, using spaced repetition, than to study a couple here and there.</a:t>
            </a:r>
          </a:p>
          <a:p>
            <a:pPr marL="0" indent="0" algn="ctr">
              <a:lnSpc>
                <a:spcPct val="100000"/>
              </a:lnSpc>
              <a:spcBef>
                <a:spcPts val="0"/>
              </a:spcBef>
              <a:buSzTx/>
              <a:buNone/>
              <a:defRPr sz="2800">
                <a:solidFill>
                  <a:srgbClr val="4B4B4B"/>
                </a:solidFill>
                <a:effectLst/>
                <a:latin typeface="Avenir Next"/>
                <a:ea typeface="Avenir Next"/>
                <a:cs typeface="Avenir Next"/>
                <a:sym typeface="Avenir Next"/>
              </a:defRPr>
            </a:pPr>
            <a:r>
              <a:t>	Spaced repetition is one of the most effective ways of using flashcards. This is when you review your cards at specific, increasing intervals. Spaced repetition works because it activates your long-term memory, while leaving small breaks in-between studying uses your short-term memory.</a:t>
            </a:r>
            <a:r>
              <a:rPr sz="1500"/>
              <a:t> </a:t>
            </a:r>
          </a:p>
          <a:p>
            <a:pPr marL="0" indent="0" algn="ctr">
              <a:lnSpc>
                <a:spcPct val="100000"/>
              </a:lnSpc>
              <a:spcBef>
                <a:spcPts val="0"/>
              </a:spcBef>
              <a:buSzTx/>
              <a:buNone/>
              <a:defRPr sz="2800">
                <a:solidFill>
                  <a:srgbClr val="4B4B4B"/>
                </a:solidFill>
                <a:effectLst/>
                <a:latin typeface="Avenir Next"/>
                <a:ea typeface="Avenir Next"/>
                <a:cs typeface="Avenir Next"/>
                <a:sym typeface="Avenir Next"/>
              </a:defRPr>
            </a:pPr>
            <a:r>
              <a:rPr sz="1500"/>
              <a:t>(Nate Kornell, UCLA Psychology Dept.)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entence Summaries"/>
          <p:cNvSpPr txBox="1">
            <a:spLocks noGrp="1"/>
          </p:cNvSpPr>
          <p:nvPr>
            <p:ph type="title"/>
          </p:nvPr>
        </p:nvSpPr>
        <p:spPr>
          <a:prstGeom prst="rect">
            <a:avLst/>
          </a:prstGeom>
        </p:spPr>
        <p:txBody>
          <a:bodyPr/>
          <a:lstStyle>
            <a:lvl1pPr>
              <a:defRPr>
                <a:solidFill>
                  <a:srgbClr val="000000"/>
                </a:solidFill>
              </a:defRPr>
            </a:lvl1pPr>
          </a:lstStyle>
          <a:p>
            <a:r>
              <a:t>Sentence Summaries</a:t>
            </a:r>
          </a:p>
        </p:txBody>
      </p:sp>
      <p:pic>
        <p:nvPicPr>
          <p:cNvPr id="169" name="UNADJUSTEDNONRAW_thumb_35e2.jpg" descr="UNADJUSTEDNONRAW_thumb_35e2.jpg"/>
          <p:cNvPicPr>
            <a:picLocks noChangeAspect="1"/>
          </p:cNvPicPr>
          <p:nvPr/>
        </p:nvPicPr>
        <p:blipFill>
          <a:blip r:embed="rId2" cstate="print">
            <a:extLst/>
          </a:blip>
          <a:stretch>
            <a:fillRect/>
          </a:stretch>
        </p:blipFill>
        <p:spPr>
          <a:xfrm>
            <a:off x="957910" y="2947560"/>
            <a:ext cx="3204327" cy="3204328"/>
          </a:xfrm>
          <a:prstGeom prst="rect">
            <a:avLst/>
          </a:prstGeom>
          <a:ln w="12700">
            <a:miter lim="400000"/>
          </a:ln>
        </p:spPr>
      </p:pic>
      <p:pic>
        <p:nvPicPr>
          <p:cNvPr id="170" name="UNADJUSTEDNONRAW_thumb_35e9.jpg" descr="UNADJUSTEDNONRAW_thumb_35e9.jpg"/>
          <p:cNvPicPr>
            <a:picLocks/>
          </p:cNvPicPr>
          <p:nvPr/>
        </p:nvPicPr>
        <p:blipFill>
          <a:blip r:embed="rId3" cstate="print">
            <a:extLst/>
          </a:blip>
          <a:stretch>
            <a:fillRect/>
          </a:stretch>
        </p:blipFill>
        <p:spPr>
          <a:xfrm>
            <a:off x="8488693" y="2844754"/>
            <a:ext cx="3379532" cy="2546677"/>
          </a:xfrm>
          <a:prstGeom prst="rect">
            <a:avLst/>
          </a:prstGeom>
        </p:spPr>
      </p:pic>
      <p:pic>
        <p:nvPicPr>
          <p:cNvPr id="171" name="UNADJUSTEDNONRAW_thumb_35ea.jpg" descr="UNADJUSTEDNONRAW_thumb_35ea.jpg"/>
          <p:cNvPicPr>
            <a:picLocks/>
          </p:cNvPicPr>
          <p:nvPr/>
        </p:nvPicPr>
        <p:blipFill>
          <a:blip r:embed="rId4" cstate="print">
            <a:extLst/>
          </a:blip>
          <a:stretch>
            <a:fillRect/>
          </a:stretch>
        </p:blipFill>
        <p:spPr>
          <a:xfrm>
            <a:off x="4385089" y="3793418"/>
            <a:ext cx="3880752" cy="3204328"/>
          </a:xfrm>
          <a:prstGeom prst="rect">
            <a:avLst/>
          </a:prstGeom>
        </p:spPr>
      </p:pic>
      <p:sp>
        <p:nvSpPr>
          <p:cNvPr id="172" name="A census of fighting men, the guiding cloud &amp; wilderness wanderings."/>
          <p:cNvSpPr txBox="1">
            <a:spLocks noGrp="1"/>
          </p:cNvSpPr>
          <p:nvPr>
            <p:ph type="body" sz="quarter" idx="1"/>
          </p:nvPr>
        </p:nvSpPr>
        <p:spPr>
          <a:xfrm>
            <a:off x="1194708" y="7480300"/>
            <a:ext cx="10795001" cy="1397000"/>
          </a:xfrm>
          <a:prstGeom prst="rect">
            <a:avLst/>
          </a:prstGeom>
        </p:spPr>
        <p:txBody>
          <a:bodyPr anchor="t"/>
          <a:lstStyle>
            <a:lvl1pPr marL="393954" indent="-393954" defTabSz="549148">
              <a:spcBef>
                <a:spcPts val="2600"/>
              </a:spcBef>
              <a:buBlip>
                <a:blip r:embed="rId5"/>
              </a:buBlip>
              <a:defRPr sz="3384">
                <a:solidFill>
                  <a:srgbClr val="0C0B0B">
                    <a:alpha val="80000"/>
                  </a:srgbClr>
                </a:solidFill>
                <a:effectLst>
                  <a:outerShdw blurRad="23876" dist="11938" dir="5400000" rotWithShape="0">
                    <a:srgbClr val="FFFFFF"/>
                  </a:outerShdw>
                </a:effectLst>
                <a:latin typeface="Avenir Next"/>
                <a:ea typeface="Avenir Next"/>
                <a:cs typeface="Avenir Next"/>
                <a:sym typeface="Avenir Next"/>
              </a:defRPr>
            </a:lvl1pPr>
          </a:lstStyle>
          <a:p>
            <a:r>
              <a:t>A census of fighting men, the guiding cloud &amp; wilderness wanderings.</a:t>
            </a:r>
          </a:p>
        </p:txBody>
      </p:sp>
      <p:sp>
        <p:nvSpPr>
          <p:cNvPr id="173" name="NUMBERS"/>
          <p:cNvSpPr txBox="1"/>
          <p:nvPr/>
        </p:nvSpPr>
        <p:spPr>
          <a:xfrm>
            <a:off x="4750561" y="2933699"/>
            <a:ext cx="320432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i="0">
                <a:solidFill>
                  <a:srgbClr val="7C2086">
                    <a:alpha val="80000"/>
                  </a:srgbClr>
                </a:solidFill>
              </a:defRPr>
            </a:lvl1pPr>
          </a:lstStyle>
          <a:p>
            <a:r>
              <a:t>NUMBERS</a:t>
            </a:r>
          </a:p>
        </p:txBody>
      </p:sp>
      <p:sp>
        <p:nvSpPr>
          <p:cNvPr id="174" name="Kids Use Notecards to Make Their Own—Part of That Kinesthetic Learning!"/>
          <p:cNvSpPr txBox="1"/>
          <p:nvPr/>
        </p:nvSpPr>
        <p:spPr>
          <a:xfrm>
            <a:off x="6807961" y="8115299"/>
            <a:ext cx="4763160"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b="1">
                <a:solidFill>
                  <a:schemeClr val="accent2">
                    <a:satOff val="14656"/>
                    <a:lumOff val="-21992"/>
                  </a:schemeClr>
                </a:solidFill>
                <a:latin typeface="Avenir Next"/>
                <a:ea typeface="Avenir Next"/>
                <a:cs typeface="Avenir Next"/>
                <a:sym typeface="Avenir Next"/>
              </a:defRPr>
            </a:lvl1pPr>
          </a:lstStyle>
          <a:p>
            <a:r>
              <a:t>Kids Use Notecards to Make Their Own—Part of That Kinesthetic Learning!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NHANCING THE LESSON"/>
          <p:cNvSpPr txBox="1">
            <a:spLocks noGrp="1"/>
          </p:cNvSpPr>
          <p:nvPr>
            <p:ph type="title"/>
          </p:nvPr>
        </p:nvSpPr>
        <p:spPr>
          <a:prstGeom prst="rect">
            <a:avLst/>
          </a:prstGeom>
        </p:spPr>
        <p:txBody>
          <a:bodyPr/>
          <a:lstStyle>
            <a:lvl1pPr defTabSz="519937">
              <a:defRPr sz="6052">
                <a:effectLst>
                  <a:outerShdw blurRad="11303" dist="11303" dir="16200000" rotWithShape="0">
                    <a:srgbClr val="000000">
                      <a:alpha val="50000"/>
                    </a:srgbClr>
                  </a:outerShdw>
                </a:effectLst>
              </a:defRPr>
            </a:lvl1pPr>
          </a:lstStyle>
          <a:p>
            <a:r>
              <a:t>ENHANCING THE LESSON</a:t>
            </a:r>
          </a:p>
        </p:txBody>
      </p:sp>
      <p:pic>
        <p:nvPicPr>
          <p:cNvPr id="177" name="UNADJUSTEDNONRAW_thumb_3f58.jpg" descr="UNADJUSTEDNONRAW_thumb_3f58.jpg"/>
          <p:cNvPicPr>
            <a:picLocks noChangeAspect="1"/>
          </p:cNvPicPr>
          <p:nvPr/>
        </p:nvPicPr>
        <p:blipFill>
          <a:blip r:embed="rId2" cstate="print">
            <a:extLst/>
          </a:blip>
          <a:stretch>
            <a:fillRect/>
          </a:stretch>
        </p:blipFill>
        <p:spPr>
          <a:xfrm>
            <a:off x="2844800" y="3854450"/>
            <a:ext cx="7620000" cy="5080000"/>
          </a:xfrm>
          <a:prstGeom prst="rect">
            <a:avLst/>
          </a:prstGeom>
          <a:ln w="12700">
            <a:miter lim="400000"/>
          </a:ln>
        </p:spPr>
      </p:pic>
      <p:sp>
        <p:nvSpPr>
          <p:cNvPr id="178" name="https://arkencounter.com"/>
          <p:cNvSpPr txBox="1"/>
          <p:nvPr/>
        </p:nvSpPr>
        <p:spPr>
          <a:xfrm>
            <a:off x="3315461" y="2908300"/>
            <a:ext cx="6678678"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i="0">
                <a:solidFill>
                  <a:srgbClr val="302F2E">
                    <a:alpha val="80000"/>
                  </a:srgbClr>
                </a:solidFill>
                <a:latin typeface="Avenir Next"/>
                <a:ea typeface="Avenir Next"/>
                <a:cs typeface="Avenir Next"/>
                <a:sym typeface="Avenir Next"/>
              </a:defRPr>
            </a:lvl1pPr>
          </a:lstStyle>
          <a:p>
            <a:r>
              <a:t>https://arkencounter.com</a:t>
            </a:r>
          </a:p>
        </p:txBody>
      </p:sp>
      <p:sp>
        <p:nvSpPr>
          <p:cNvPr id="179" name="God Is Trustworthy…"/>
          <p:cNvSpPr txBox="1"/>
          <p:nvPr/>
        </p:nvSpPr>
        <p:spPr>
          <a:xfrm>
            <a:off x="7201592" y="4095749"/>
            <a:ext cx="2868816" cy="91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700">
                <a:solidFill>
                  <a:srgbClr val="FFFFFF"/>
                </a:solidFill>
              </a:defRPr>
            </a:pPr>
            <a:r>
              <a:t>God Is Trustworthy</a:t>
            </a:r>
          </a:p>
          <a:p>
            <a:pPr>
              <a:defRPr sz="2700">
                <a:solidFill>
                  <a:srgbClr val="FFFFFF"/>
                </a:solidFill>
              </a:defRPr>
            </a:pPr>
            <a:r>
              <a:t>Noah: Trust &amp; Obey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UNADJUSTEDNONRAW_thumb_3f5b.jpg" descr="UNADJUSTEDNONRAW_thumb_3f5b.jpg"/>
          <p:cNvPicPr>
            <a:picLocks noChangeAspect="1"/>
          </p:cNvPicPr>
          <p:nvPr/>
        </p:nvPicPr>
        <p:blipFill>
          <a:blip r:embed="rId2" cstate="print">
            <a:extLst/>
          </a:blip>
          <a:stretch>
            <a:fillRect/>
          </a:stretch>
        </p:blipFill>
        <p:spPr>
          <a:xfrm>
            <a:off x="1162009" y="4984750"/>
            <a:ext cx="10680782" cy="3002487"/>
          </a:xfrm>
          <a:prstGeom prst="rect">
            <a:avLst/>
          </a:prstGeom>
          <a:ln w="12700">
            <a:miter lim="400000"/>
          </a:ln>
        </p:spPr>
      </p:pic>
      <p:grpSp>
        <p:nvGrpSpPr>
          <p:cNvPr id="184" name="WHAT IS A CUBIT?…"/>
          <p:cNvGrpSpPr/>
          <p:nvPr/>
        </p:nvGrpSpPr>
        <p:grpSpPr>
          <a:xfrm>
            <a:off x="2344927" y="4133850"/>
            <a:ext cx="8635422" cy="787401"/>
            <a:chOff x="0" y="0"/>
            <a:chExt cx="8635420" cy="787400"/>
          </a:xfrm>
        </p:grpSpPr>
        <p:sp>
          <p:nvSpPr>
            <p:cNvPr id="183" name="WHAT IS A CUBIT?…"/>
            <p:cNvSpPr txBox="1"/>
            <p:nvPr/>
          </p:nvSpPr>
          <p:spPr>
            <a:xfrm>
              <a:off x="25400" y="25400"/>
              <a:ext cx="8584621" cy="7366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defRPr sz="1500" i="0">
                  <a:solidFill>
                    <a:srgbClr val="4B4B4B"/>
                  </a:solidFill>
                  <a:effectLst/>
                </a:defRPr>
              </a:pPr>
              <a:r>
                <a:t>WHAT IS A CUBIT?</a:t>
              </a:r>
            </a:p>
            <a:p>
              <a:pPr>
                <a:defRPr sz="1500" i="0">
                  <a:solidFill>
                    <a:srgbClr val="4B4B4B"/>
                  </a:solidFill>
                  <a:effectLst/>
                </a:defRPr>
              </a:pPr>
              <a:r>
                <a:t>A cubit is an ancient measurement of length based on the distance from the elbow to the tip of the longest finger.</a:t>
              </a:r>
            </a:p>
          </p:txBody>
        </p:sp>
        <p:pic>
          <p:nvPicPr>
            <p:cNvPr id="182" name="WHAT IS A CUBIT?… WHAT IS A CUBIT?&#10;A cubit is an ancient measurement of length based on the distance from the elbow to the tip of the longest finger." descr="WHAT IS A CUBIT?… WHAT IS A CUBIT?A cubit is an ancient measurement of length based on the distance from the elbow to the tip of the longest finger."/>
            <p:cNvPicPr>
              <a:picLocks/>
            </p:cNvPicPr>
            <p:nvPr/>
          </p:nvPicPr>
          <p:blipFill>
            <a:blip r:embed="rId3" cstate="print">
              <a:extLst/>
            </a:blip>
            <a:stretch>
              <a:fillRect/>
            </a:stretch>
          </p:blipFill>
          <p:spPr>
            <a:xfrm>
              <a:off x="0" y="0"/>
              <a:ext cx="8635421" cy="787400"/>
            </a:xfrm>
            <a:prstGeom prst="rect">
              <a:avLst/>
            </a:prstGeom>
            <a:effectLst/>
          </p:spPr>
        </p:pic>
      </p:grpSp>
      <p:pic>
        <p:nvPicPr>
          <p:cNvPr id="185" name="UNADJUSTEDNONRAW_thumb_3f5c.jpg" descr="UNADJUSTEDNONRAW_thumb_3f5c.jpg"/>
          <p:cNvPicPr>
            <a:picLocks noChangeAspect="1"/>
          </p:cNvPicPr>
          <p:nvPr/>
        </p:nvPicPr>
        <p:blipFill>
          <a:blip r:embed="rId4" cstate="print">
            <a:extLst/>
          </a:blip>
          <a:stretch>
            <a:fillRect/>
          </a:stretch>
        </p:blipFill>
        <p:spPr>
          <a:xfrm>
            <a:off x="1600200" y="762000"/>
            <a:ext cx="2311235" cy="3308350"/>
          </a:xfrm>
          <a:prstGeom prst="rect">
            <a:avLst/>
          </a:prstGeom>
          <a:ln w="12700">
            <a:miter lim="400000"/>
          </a:ln>
        </p:spPr>
      </p:pic>
      <p:grpSp>
        <p:nvGrpSpPr>
          <p:cNvPr id="188" name="Genesis 6…"/>
          <p:cNvGrpSpPr/>
          <p:nvPr/>
        </p:nvGrpSpPr>
        <p:grpSpPr>
          <a:xfrm>
            <a:off x="4756911" y="800099"/>
            <a:ext cx="6717075" cy="2781301"/>
            <a:chOff x="0" y="0"/>
            <a:chExt cx="6717073" cy="2781300"/>
          </a:xfrm>
        </p:grpSpPr>
        <p:sp>
          <p:nvSpPr>
            <p:cNvPr id="187" name="Genesis 6…"/>
            <p:cNvSpPr txBox="1"/>
            <p:nvPr/>
          </p:nvSpPr>
          <p:spPr>
            <a:xfrm>
              <a:off x="25400" y="25400"/>
              <a:ext cx="6666274" cy="27305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400" i="0">
                  <a:solidFill>
                    <a:srgbClr val="4B4B4B"/>
                  </a:solidFill>
                  <a:effectLst/>
                </a:defRPr>
              </a:pPr>
              <a:r>
                <a:t>Genesis 6  </a:t>
              </a:r>
            </a:p>
            <a:p>
              <a:pPr>
                <a:defRPr sz="2400" i="0">
                  <a:solidFill>
                    <a:srgbClr val="4B4B4B"/>
                  </a:solidFill>
                  <a:effectLst/>
                </a:defRPr>
              </a:pPr>
              <a:r>
                <a:t>15 This is how you are to build it: The ark is to be three hundred cubits long, fifty cubits wide and thirty cubits high. 16 Make a roof for it, leaving below the roof an opening one cubit high all around. Put a door in the side of the ark and make lower, middle and upper decks. </a:t>
              </a:r>
            </a:p>
          </p:txBody>
        </p:sp>
        <p:pic>
          <p:nvPicPr>
            <p:cNvPr id="186" name="Genesis 6… Genesis 6  &#10;15 This is how you are to build it: The ark is to be three hundred cubits long, fifty cubits wide and thirty cubits high. 16 Make a roof for it, leaving below the roof an opening one cubit high all around. Put a door in the side of the ark and make lower, middle and upper decks. " descr="Genesis 6… Genesis 6  15 This is how you are to build it: The ark is to be three hundred cubits long, fifty cubits wide and thirty cubits high. 16 Make a roof for it, leaving below the roof an opening one cubit high all around. Put a door in the side of the ark and make lower, middle and upper decks. "/>
            <p:cNvPicPr>
              <a:picLocks/>
            </p:cNvPicPr>
            <p:nvPr/>
          </p:nvPicPr>
          <p:blipFill>
            <a:blip r:embed="rId5" cstate="print">
              <a:extLst/>
            </a:blip>
            <a:stretch>
              <a:fillRect/>
            </a:stretch>
          </p:blipFill>
          <p:spPr>
            <a:xfrm>
              <a:off x="0" y="0"/>
              <a:ext cx="6717074" cy="2781300"/>
            </a:xfrm>
            <a:prstGeom prst="rect">
              <a:avLst/>
            </a:prstGeom>
            <a:effectLst/>
          </p:spPr>
        </p:pic>
      </p:grpSp>
      <p:sp>
        <p:nvSpPr>
          <p:cNvPr id="189" name="A Cubit Measures Around 18 inches. So, Noah’s ark was longer than 3 Nasa Rockets lined up, or…"/>
          <p:cNvSpPr txBox="1"/>
          <p:nvPr/>
        </p:nvSpPr>
        <p:spPr>
          <a:xfrm>
            <a:off x="1267636" y="7937500"/>
            <a:ext cx="10469528"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a:solidFill>
                  <a:srgbClr val="000000"/>
                </a:solidFill>
                <a:latin typeface="Avenir Next"/>
                <a:ea typeface="Avenir Next"/>
                <a:cs typeface="Avenir Next"/>
                <a:sym typeface="Avenir Next"/>
              </a:defRPr>
            </a:lvl1pPr>
          </a:lstStyle>
          <a:p>
            <a:r>
              <a:t>A Cubit Measures Around 18 inches. So, Noah’s ark was longer than 3 Nasa Rockets lined up, or…</a:t>
            </a:r>
          </a:p>
        </p:txBody>
      </p:sp>
      <p:sp>
        <p:nvSpPr>
          <p:cNvPr id="190" name="184.2 ft"/>
          <p:cNvSpPr txBox="1"/>
          <p:nvPr/>
        </p:nvSpPr>
        <p:spPr>
          <a:xfrm>
            <a:off x="3507289" y="5473699"/>
            <a:ext cx="732422"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chemeClr val="accent1">
                    <a:satOff val="23585"/>
                    <a:lumOff val="-31317"/>
                  </a:schemeClr>
                </a:solidFill>
              </a:defRPr>
            </a:lvl1pPr>
          </a:lstStyle>
          <a:p>
            <a:r>
              <a:t>184.2 ft</a:t>
            </a:r>
          </a:p>
        </p:txBody>
      </p:sp>
      <p:sp>
        <p:nvSpPr>
          <p:cNvPr id="191" name="184.2 ft"/>
          <p:cNvSpPr txBox="1"/>
          <p:nvPr/>
        </p:nvSpPr>
        <p:spPr>
          <a:xfrm>
            <a:off x="5983789" y="5473699"/>
            <a:ext cx="732422"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chemeClr val="accent1">
                    <a:satOff val="23585"/>
                    <a:lumOff val="-31317"/>
                  </a:schemeClr>
                </a:solidFill>
              </a:defRPr>
            </a:lvl1pPr>
          </a:lstStyle>
          <a:p>
            <a:r>
              <a:t>184.2 ft</a:t>
            </a:r>
          </a:p>
        </p:txBody>
      </p:sp>
      <p:sp>
        <p:nvSpPr>
          <p:cNvPr id="192" name="184.2 ft"/>
          <p:cNvSpPr txBox="1"/>
          <p:nvPr/>
        </p:nvSpPr>
        <p:spPr>
          <a:xfrm>
            <a:off x="8460289" y="5473699"/>
            <a:ext cx="732422"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solidFill>
                  <a:schemeClr val="accent1">
                    <a:satOff val="23585"/>
                    <a:lumOff val="-31317"/>
                  </a:schemeClr>
                </a:solidFill>
              </a:defRPr>
            </a:lvl1pPr>
          </a:lstStyle>
          <a:p>
            <a:r>
              <a:t>184.2 ft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UNADJUSTEDNONRAW_thumb_431e.jpg" descr="UNADJUSTEDNONRAW_thumb_431e.jpg"/>
          <p:cNvPicPr>
            <a:picLocks noGrp="1" noChangeAspect="1"/>
          </p:cNvPicPr>
          <p:nvPr>
            <p:ph type="pic" idx="13"/>
          </p:nvPr>
        </p:nvPicPr>
        <p:blipFill>
          <a:blip r:embed="rId2" cstate="print">
            <a:extLst/>
          </a:blip>
          <a:srcRect l="8444" r="8444"/>
          <a:stretch>
            <a:fillRect/>
          </a:stretch>
        </p:blipFill>
        <p:spPr>
          <a:xfrm>
            <a:off x="1568053" y="1604503"/>
            <a:ext cx="9635564" cy="7226673"/>
          </a:xfrm>
          <a:prstGeom prst="rect">
            <a:avLst/>
          </a:prstGeom>
        </p:spPr>
      </p:pic>
      <p:sp>
        <p:nvSpPr>
          <p:cNvPr id="195" name="…one and a half football fields."/>
          <p:cNvSpPr txBox="1"/>
          <p:nvPr/>
        </p:nvSpPr>
        <p:spPr>
          <a:xfrm>
            <a:off x="1615398" y="742950"/>
            <a:ext cx="9541039"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000000"/>
                </a:solidFill>
                <a:latin typeface="Avenir Next"/>
                <a:ea typeface="Avenir Next"/>
                <a:cs typeface="Avenir Next"/>
                <a:sym typeface="Avenir Next"/>
              </a:defRPr>
            </a:lvl1pPr>
          </a:lstStyle>
          <a:p>
            <a:r>
              <a:t>…one and a half football fields.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UNADJUSTEDNONRAW_thumb_480b.jpg" descr="UNADJUSTEDNONRAW_thumb_480b.jpg"/>
          <p:cNvPicPr>
            <a:picLocks noChangeAspect="1"/>
          </p:cNvPicPr>
          <p:nvPr/>
        </p:nvPicPr>
        <p:blipFill>
          <a:blip r:embed="rId2" cstate="print">
            <a:extLst/>
          </a:blip>
          <a:stretch>
            <a:fillRect/>
          </a:stretch>
        </p:blipFill>
        <p:spPr>
          <a:xfrm>
            <a:off x="3597056" y="4709517"/>
            <a:ext cx="5810688" cy="3875683"/>
          </a:xfrm>
          <a:prstGeom prst="rect">
            <a:avLst/>
          </a:prstGeom>
          <a:ln w="12700">
            <a:miter lim="400000"/>
          </a:ln>
        </p:spPr>
      </p:pic>
      <p:sp>
        <p:nvSpPr>
          <p:cNvPr id="198" name="Nearly the length of  TWO Boeing 777 Airplanes"/>
          <p:cNvSpPr txBox="1"/>
          <p:nvPr/>
        </p:nvSpPr>
        <p:spPr>
          <a:xfrm>
            <a:off x="1606645" y="2184400"/>
            <a:ext cx="979151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500" b="1">
                <a:solidFill>
                  <a:srgbClr val="000000"/>
                </a:solidFill>
              </a:defRPr>
            </a:lvl1pPr>
          </a:lstStyle>
          <a:p>
            <a:r>
              <a:t>Nearly the length of  TWO Boeing 777 Airplanes</a:t>
            </a:r>
          </a:p>
        </p:txBody>
      </p:sp>
      <p:sp>
        <p:nvSpPr>
          <p:cNvPr id="199" name="Seats up to 396 passengers, &amp; its body (not counting wing span) is more narrow than the ark."/>
          <p:cNvSpPr txBox="1"/>
          <p:nvPr/>
        </p:nvSpPr>
        <p:spPr>
          <a:xfrm>
            <a:off x="4515612" y="3098799"/>
            <a:ext cx="3973577" cy="167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300" b="1" i="0">
                <a:solidFill>
                  <a:schemeClr val="accent6">
                    <a:satOff val="17135"/>
                    <a:lumOff val="-26023"/>
                  </a:schemeClr>
                </a:solidFill>
                <a:latin typeface="Avenir Next"/>
                <a:ea typeface="Avenir Next"/>
                <a:cs typeface="Avenir Next"/>
                <a:sym typeface="Avenir Next"/>
              </a:defRPr>
            </a:lvl1pPr>
          </a:lstStyle>
          <a:p>
            <a:r>
              <a:t>Seats up to 396 passengers, &amp; its body (not counting wing span) is more narrow than the ark.</a:t>
            </a:r>
          </a:p>
        </p:txBody>
      </p:sp>
      <p:sp>
        <p:nvSpPr>
          <p:cNvPr id="200" name="Or…"/>
          <p:cNvSpPr txBox="1"/>
          <p:nvPr/>
        </p:nvSpPr>
        <p:spPr>
          <a:xfrm>
            <a:off x="5588254" y="1136650"/>
            <a:ext cx="12186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latin typeface="Avenir Next"/>
                <a:ea typeface="Avenir Next"/>
                <a:cs typeface="Avenir Next"/>
                <a:sym typeface="Avenir Next"/>
              </a:defRPr>
            </a:lvl1pPr>
          </a:lstStyle>
          <a:p>
            <a:r>
              <a:t>Or…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r…"/>
          <p:cNvSpPr txBox="1">
            <a:spLocks noGrp="1"/>
          </p:cNvSpPr>
          <p:nvPr>
            <p:ph type="title"/>
          </p:nvPr>
        </p:nvSpPr>
        <p:spPr>
          <a:prstGeom prst="rect">
            <a:avLst/>
          </a:prstGeom>
        </p:spPr>
        <p:txBody>
          <a:bodyPr/>
          <a:lstStyle>
            <a:lvl1pPr>
              <a:defRPr>
                <a:solidFill>
                  <a:srgbClr val="000000"/>
                </a:solidFill>
              </a:defRPr>
            </a:lvl1pPr>
          </a:lstStyle>
          <a:p>
            <a:r>
              <a:t>Or…</a:t>
            </a:r>
          </a:p>
        </p:txBody>
      </p:sp>
      <p:pic>
        <p:nvPicPr>
          <p:cNvPr id="203" name="cargo-space.png" descr="cargo-space.png"/>
          <p:cNvPicPr>
            <a:picLocks noChangeAspect="1"/>
          </p:cNvPicPr>
          <p:nvPr/>
        </p:nvPicPr>
        <p:blipFill>
          <a:blip r:embed="rId2" cstate="print">
            <a:extLst/>
          </a:blip>
          <a:stretch>
            <a:fillRect/>
          </a:stretch>
        </p:blipFill>
        <p:spPr>
          <a:xfrm>
            <a:off x="2609746" y="5685463"/>
            <a:ext cx="7785308" cy="2188537"/>
          </a:xfrm>
          <a:prstGeom prst="rect">
            <a:avLst/>
          </a:prstGeom>
          <a:ln w="12700">
            <a:miter lim="400000"/>
          </a:ln>
        </p:spPr>
      </p:pic>
      <p:sp>
        <p:nvSpPr>
          <p:cNvPr id="204" name="The Ark had the same storage capacity as about 450 standard semi-trailers. A standard livestock trailer holds about 250 sheep, so the Ark had the capacity to hold at least 120,000 sheep."/>
          <p:cNvSpPr txBox="1"/>
          <p:nvPr/>
        </p:nvSpPr>
        <p:spPr>
          <a:xfrm>
            <a:off x="1396187" y="3268181"/>
            <a:ext cx="10212426" cy="187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2900" b="1" i="0">
                <a:solidFill>
                  <a:srgbClr val="656565"/>
                </a:solidFill>
                <a:latin typeface="Helvetica"/>
                <a:ea typeface="Helvetica"/>
                <a:cs typeface="Helvetica"/>
                <a:sym typeface="Helvetica"/>
              </a:defRPr>
            </a:lvl1pPr>
          </a:lstStyle>
          <a:p>
            <a:pPr>
              <a:defRPr>
                <a:effectLst/>
              </a:defRPr>
            </a:pPr>
            <a:r>
              <a:t>The Ark had the same storage capacity as about 450 standard semi-trailers. A standard livestock trailer holds about 250 sheep, so the Ark had the capacity to hold at least 120,000 sheep.</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UNADJUSTEDNONRAW_thumb_480e.jpg" descr="UNADJUSTEDNONRAW_thumb_480e.jpg"/>
          <p:cNvPicPr>
            <a:picLocks noChangeAspect="1"/>
          </p:cNvPicPr>
          <p:nvPr/>
        </p:nvPicPr>
        <p:blipFill>
          <a:blip r:embed="rId2" cstate="print">
            <a:extLst/>
          </a:blip>
          <a:stretch>
            <a:fillRect/>
          </a:stretch>
        </p:blipFill>
        <p:spPr>
          <a:xfrm>
            <a:off x="-38100" y="831850"/>
            <a:ext cx="12700000" cy="84074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Using The TV’s"/>
          <p:cNvSpPr txBox="1">
            <a:spLocks noGrp="1"/>
          </p:cNvSpPr>
          <p:nvPr>
            <p:ph type="title"/>
          </p:nvPr>
        </p:nvSpPr>
        <p:spPr>
          <a:prstGeom prst="rect">
            <a:avLst/>
          </a:prstGeom>
        </p:spPr>
        <p:txBody>
          <a:bodyPr/>
          <a:lstStyle/>
          <a:p>
            <a:r>
              <a:t>Using The TV’s</a:t>
            </a:r>
          </a:p>
        </p:txBody>
      </p:sp>
      <p:sp>
        <p:nvSpPr>
          <p:cNvPr id="124" name="YouTube…"/>
          <p:cNvSpPr txBox="1">
            <a:spLocks noGrp="1"/>
          </p:cNvSpPr>
          <p:nvPr>
            <p:ph type="body" sz="half" idx="1"/>
          </p:nvPr>
        </p:nvSpPr>
        <p:spPr>
          <a:prstGeom prst="rect">
            <a:avLst/>
          </a:prstGeom>
        </p:spPr>
        <p:txBody>
          <a:bodyPr/>
          <a:lstStyle/>
          <a:p>
            <a:pPr>
              <a:buBlip>
                <a:blip r:embed="rId2"/>
              </a:buBlip>
              <a:defRPr>
                <a:latin typeface="Avenir Next"/>
                <a:ea typeface="Avenir Next"/>
                <a:cs typeface="Avenir Next"/>
                <a:sym typeface="Avenir Next"/>
              </a:defRPr>
            </a:pPr>
            <a:r>
              <a:t>YouTube</a:t>
            </a:r>
          </a:p>
          <a:p>
            <a:pPr>
              <a:buBlip>
                <a:blip r:embed="rId2"/>
              </a:buBlip>
              <a:defRPr>
                <a:latin typeface="Avenir Next"/>
                <a:ea typeface="Avenir Next"/>
                <a:cs typeface="Avenir Next"/>
                <a:sym typeface="Avenir Next"/>
              </a:defRPr>
            </a:pPr>
            <a:r>
              <a:t>Safeguards</a:t>
            </a:r>
          </a:p>
          <a:p>
            <a:pPr>
              <a:buBlip>
                <a:blip r:embed="rId2"/>
              </a:buBlip>
              <a:defRPr>
                <a:latin typeface="Avenir Next"/>
                <a:ea typeface="Avenir Next"/>
                <a:cs typeface="Avenir Next"/>
                <a:sym typeface="Avenir Next"/>
              </a:defRPr>
            </a:pPr>
            <a:r>
              <a:t>Video Duration</a:t>
            </a:r>
          </a:p>
        </p:txBody>
      </p:sp>
      <p:pic>
        <p:nvPicPr>
          <p:cNvPr id="125" name="UNADJUSTEDNONRAW_thumb_3f54.jpg" descr="UNADJUSTEDNONRAW_thumb_3f54.jpg"/>
          <p:cNvPicPr>
            <a:picLocks noChangeAspect="1"/>
          </p:cNvPicPr>
          <p:nvPr/>
        </p:nvPicPr>
        <p:blipFill>
          <a:blip r:embed="rId3" cstate="print">
            <a:extLst/>
          </a:blip>
          <a:stretch>
            <a:fillRect/>
          </a:stretch>
        </p:blipFill>
        <p:spPr>
          <a:xfrm>
            <a:off x="7296150" y="3054350"/>
            <a:ext cx="2277195" cy="2277195"/>
          </a:xfrm>
          <a:prstGeom prst="rect">
            <a:avLst/>
          </a:prstGeom>
          <a:ln w="12700">
            <a:miter lim="400000"/>
          </a:ln>
        </p:spPr>
      </p:pic>
      <p:pic>
        <p:nvPicPr>
          <p:cNvPr id="126" name="UNADJUSTEDNONRAW_thumb_3f55.jpg" descr="UNADJUSTEDNONRAW_thumb_3f55.jpg"/>
          <p:cNvPicPr>
            <a:picLocks noChangeAspect="1"/>
          </p:cNvPicPr>
          <p:nvPr/>
        </p:nvPicPr>
        <p:blipFill>
          <a:blip r:embed="rId4" cstate="print">
            <a:extLst/>
          </a:blip>
          <a:stretch>
            <a:fillRect/>
          </a:stretch>
        </p:blipFill>
        <p:spPr>
          <a:xfrm>
            <a:off x="6813677" y="5613400"/>
            <a:ext cx="3486023" cy="261451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AUDIO BIBLE"/>
          <p:cNvSpPr txBox="1">
            <a:spLocks noGrp="1"/>
          </p:cNvSpPr>
          <p:nvPr>
            <p:ph type="title"/>
          </p:nvPr>
        </p:nvSpPr>
        <p:spPr>
          <a:prstGeom prst="rect">
            <a:avLst/>
          </a:prstGeom>
        </p:spPr>
        <p:txBody>
          <a:bodyPr/>
          <a:lstStyle/>
          <a:p>
            <a:r>
              <a:t>AUDIO BIBLE</a:t>
            </a:r>
          </a:p>
        </p:txBody>
      </p:sp>
      <p:sp>
        <p:nvSpPr>
          <p:cNvPr id="209" name="SOME PASSAGES ARE LOOOOOONG….…"/>
          <p:cNvSpPr txBox="1"/>
          <p:nvPr/>
        </p:nvSpPr>
        <p:spPr>
          <a:xfrm>
            <a:off x="1139346" y="2800350"/>
            <a:ext cx="5694427" cy="608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latin typeface="Verdana"/>
                <a:ea typeface="Verdana"/>
                <a:cs typeface="Verdana"/>
                <a:sym typeface="Verdana"/>
              </a:defRPr>
            </a:pPr>
            <a:r>
              <a:t>SOME PASSAGES ARE LOOOOOONG….</a:t>
            </a:r>
          </a:p>
          <a:p>
            <a:endParaRPr/>
          </a:p>
          <a:p>
            <a:pPr defTabSz="457200">
              <a:defRPr sz="2100" i="0">
                <a:solidFill>
                  <a:srgbClr val="000000"/>
                </a:solidFill>
                <a:effectLst/>
                <a:latin typeface="Avenir Book"/>
                <a:ea typeface="Avenir Book"/>
                <a:cs typeface="Avenir Book"/>
                <a:sym typeface="Avenir Book"/>
              </a:defRPr>
            </a:pPr>
            <a:r>
              <a:t>Enabling voice audio on a smart phone, laptop or iPad can be a great way to listen to the passage in its entirety in a more timely manner.  </a:t>
            </a:r>
          </a:p>
          <a:p>
            <a:pPr lvl="1" indent="540327" defTabSz="457200">
              <a:defRPr sz="2100" i="0">
                <a:solidFill>
                  <a:srgbClr val="000000"/>
                </a:solidFill>
                <a:effectLst/>
                <a:latin typeface="Avenir Book"/>
                <a:ea typeface="Avenir Book"/>
                <a:cs typeface="Avenir Book"/>
                <a:sym typeface="Avenir Book"/>
              </a:defRPr>
            </a:pPr>
            <a:r>
              <a:t>It maintains fluidity during lengthy passages, and readers have the option of following along in their bibles.</a:t>
            </a:r>
          </a:p>
          <a:p>
            <a:pPr algn="l" defTabSz="457200">
              <a:defRPr sz="1300" i="0">
                <a:solidFill>
                  <a:srgbClr val="000000"/>
                </a:solidFill>
                <a:effectLst/>
                <a:latin typeface="Avenir Book"/>
                <a:ea typeface="Avenir Book"/>
                <a:cs typeface="Avenir Book"/>
                <a:sym typeface="Avenir Book"/>
              </a:defRPr>
            </a:pPr>
            <a:endParaRPr/>
          </a:p>
          <a:p>
            <a:pPr lvl="1" indent="540327" defTabSz="457200">
              <a:defRPr sz="1800" i="0">
                <a:solidFill>
                  <a:srgbClr val="000000"/>
                </a:solidFill>
                <a:effectLst/>
                <a:latin typeface="Avenir Heavy"/>
                <a:ea typeface="Avenir Heavy"/>
                <a:cs typeface="Avenir Heavy"/>
                <a:sym typeface="Avenir Heavy"/>
              </a:defRPr>
            </a:pPr>
            <a:r>
              <a:t>BIBLE GATEWAY</a:t>
            </a:r>
          </a:p>
          <a:p>
            <a:pPr lvl="1" indent="540327" algn="l" defTabSz="457200">
              <a:defRPr sz="1300" i="0">
                <a:solidFill>
                  <a:srgbClr val="000000"/>
                </a:solidFill>
                <a:effectLst/>
                <a:latin typeface="Avenir Book"/>
                <a:ea typeface="Avenir Book"/>
                <a:cs typeface="Avenir Book"/>
                <a:sym typeface="Avenir Book"/>
              </a:defRPr>
            </a:pPr>
            <a:endParaRPr/>
          </a:p>
          <a:p>
            <a:pPr lvl="1" indent="540327" algn="l" defTabSz="457200">
              <a:defRPr sz="1300" i="0">
                <a:solidFill>
                  <a:srgbClr val="000000"/>
                </a:solidFill>
                <a:effectLst/>
                <a:latin typeface="Avenir Book"/>
                <a:ea typeface="Avenir Book"/>
                <a:cs typeface="Avenir Book"/>
                <a:sym typeface="Avenir Book"/>
              </a:defRPr>
            </a:pPr>
            <a:endParaRPr/>
          </a:p>
          <a:p>
            <a:pPr defTabSz="457200">
              <a:defRPr sz="2700" i="0">
                <a:solidFill>
                  <a:srgbClr val="000000"/>
                </a:solidFill>
                <a:effectLst/>
                <a:latin typeface="Avenir Book"/>
                <a:ea typeface="Avenir Book"/>
                <a:cs typeface="Avenir Book"/>
                <a:sym typeface="Avenir Book"/>
              </a:defRPr>
            </a:pPr>
            <a:endParaRPr/>
          </a:p>
        </p:txBody>
      </p:sp>
      <p:sp>
        <p:nvSpPr>
          <p:cNvPr id="210" name="Language and hearing are interconnected to the visual. It’s our mind’s eye."/>
          <p:cNvSpPr txBox="1"/>
          <p:nvPr/>
        </p:nvSpPr>
        <p:spPr>
          <a:xfrm>
            <a:off x="7026317" y="7010399"/>
            <a:ext cx="4794166"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200" i="0">
                <a:solidFill>
                  <a:schemeClr val="accent2">
                    <a:satOff val="14656"/>
                    <a:lumOff val="-21992"/>
                  </a:schemeClr>
                </a:solidFill>
                <a:effectLst/>
                <a:latin typeface="Avenir Book"/>
                <a:ea typeface="Avenir Book"/>
                <a:cs typeface="Avenir Book"/>
                <a:sym typeface="Avenir Book"/>
              </a:defRPr>
            </a:pPr>
            <a:r>
              <a:rPr>
                <a:latin typeface="Avenir Book Oblique"/>
                <a:ea typeface="Avenir Book Oblique"/>
                <a:cs typeface="Avenir Book Oblique"/>
                <a:sym typeface="Avenir Book Oblique"/>
              </a:rPr>
              <a:t>Language and hearing are interconnected to the visual. It’s our mind’s eye.</a:t>
            </a:r>
            <a:r>
              <a:t> </a:t>
            </a:r>
          </a:p>
        </p:txBody>
      </p:sp>
      <p:pic>
        <p:nvPicPr>
          <p:cNvPr id="211" name="UNADJUSTEDNONRAW_thumb_431f.jpg" descr="UNADJUSTEDNONRAW_thumb_431f.jpg"/>
          <p:cNvPicPr>
            <a:picLocks noChangeAspect="1"/>
          </p:cNvPicPr>
          <p:nvPr/>
        </p:nvPicPr>
        <p:blipFill>
          <a:blip r:embed="rId2" cstate="print">
            <a:extLst/>
          </a:blip>
          <a:stretch>
            <a:fillRect/>
          </a:stretch>
        </p:blipFill>
        <p:spPr>
          <a:xfrm>
            <a:off x="7093505" y="3447411"/>
            <a:ext cx="4659790" cy="309938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G_3142 2.JPG" descr="IMG_3142 2.JPG"/>
          <p:cNvPicPr>
            <a:picLocks noGrp="1"/>
          </p:cNvPicPr>
          <p:nvPr>
            <p:ph type="pic" idx="13"/>
          </p:nvPr>
        </p:nvPicPr>
        <p:blipFill>
          <a:blip r:embed="rId2" cstate="print">
            <a:extLst/>
          </a:blip>
          <a:stretch>
            <a:fillRect/>
          </a:stretch>
        </p:blipFill>
        <p:spPr>
          <a:xfrm>
            <a:off x="6231651" y="5802792"/>
            <a:ext cx="4278215" cy="3027853"/>
          </a:xfrm>
          <a:prstGeom prst="rect">
            <a:avLst/>
          </a:prstGeom>
        </p:spPr>
      </p:pic>
      <p:pic>
        <p:nvPicPr>
          <p:cNvPr id="129" name="IMG_3140 2.JPG" descr="IMG_3140 2.JPG"/>
          <p:cNvPicPr>
            <a:picLocks noGrp="1"/>
          </p:cNvPicPr>
          <p:nvPr>
            <p:ph type="pic" idx="14"/>
          </p:nvPr>
        </p:nvPicPr>
        <p:blipFill>
          <a:blip r:embed="rId3" cstate="print">
            <a:extLst/>
          </a:blip>
          <a:stretch>
            <a:fillRect/>
          </a:stretch>
        </p:blipFill>
        <p:spPr>
          <a:xfrm>
            <a:off x="5640258" y="1904757"/>
            <a:ext cx="5461001" cy="3860801"/>
          </a:xfrm>
          <a:prstGeom prst="rect">
            <a:avLst/>
          </a:prstGeom>
        </p:spPr>
      </p:pic>
      <p:pic>
        <p:nvPicPr>
          <p:cNvPr id="130" name="IMG_3138 2.JPG" descr="IMG_3138 2.JPG"/>
          <p:cNvPicPr>
            <a:picLocks noGrp="1"/>
          </p:cNvPicPr>
          <p:nvPr>
            <p:ph type="pic" idx="15"/>
          </p:nvPr>
        </p:nvPicPr>
        <p:blipFill>
          <a:blip r:embed="rId4" cstate="print">
            <a:extLst/>
          </a:blip>
          <a:stretch>
            <a:fillRect/>
          </a:stretch>
        </p:blipFill>
        <p:spPr>
          <a:xfrm>
            <a:off x="2294587" y="5665687"/>
            <a:ext cx="2040824" cy="2895662"/>
          </a:xfrm>
          <a:prstGeom prst="rect">
            <a:avLst/>
          </a:prstGeom>
        </p:spPr>
      </p:pic>
      <p:sp>
        <p:nvSpPr>
          <p:cNvPr id="131" name="Accessing YouTube"/>
          <p:cNvSpPr txBox="1"/>
          <p:nvPr/>
        </p:nvSpPr>
        <p:spPr>
          <a:xfrm>
            <a:off x="3251961" y="971550"/>
            <a:ext cx="617003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000000"/>
                </a:solidFill>
                <a:latin typeface="Avenir Next"/>
                <a:ea typeface="Avenir Next"/>
                <a:cs typeface="Avenir Next"/>
                <a:sym typeface="Avenir Next"/>
              </a:defRPr>
            </a:lvl1pPr>
          </a:lstStyle>
          <a:p>
            <a:r>
              <a:t>Accessing YouTube</a:t>
            </a:r>
          </a:p>
        </p:txBody>
      </p:sp>
      <p:pic>
        <p:nvPicPr>
          <p:cNvPr id="132" name="UNADJUSTEDNONRAW_thumb_3fe5.jpg" descr="UNADJUSTEDNONRAW_thumb_3fe5.jpg"/>
          <p:cNvPicPr>
            <a:picLocks noChangeAspect="1"/>
          </p:cNvPicPr>
          <p:nvPr/>
        </p:nvPicPr>
        <p:blipFill>
          <a:blip r:embed="rId5" cstate="print">
            <a:extLst/>
          </a:blip>
          <a:stretch>
            <a:fillRect/>
          </a:stretch>
        </p:blipFill>
        <p:spPr>
          <a:xfrm>
            <a:off x="2294587" y="2285094"/>
            <a:ext cx="2040824" cy="2721100"/>
          </a:xfrm>
          <a:prstGeom prst="rect">
            <a:avLst/>
          </a:prstGeom>
          <a:ln w="12700">
            <a:miter lim="400000"/>
          </a:ln>
        </p:spPr>
      </p:pic>
      <p:sp>
        <p:nvSpPr>
          <p:cNvPr id="133" name="Arrow"/>
          <p:cNvSpPr/>
          <p:nvPr/>
        </p:nvSpPr>
        <p:spPr>
          <a:xfrm flipH="1">
            <a:off x="3733204" y="2409312"/>
            <a:ext cx="797373" cy="142049"/>
          </a:xfrm>
          <a:prstGeom prst="rightArrow">
            <a:avLst>
              <a:gd name="adj1" fmla="val 32000"/>
              <a:gd name="adj2" fmla="val 326443"/>
            </a:avLst>
          </a:prstGeom>
          <a:blipFill>
            <a:blip r:embed="rId6" cstate="print"/>
          </a:blipFill>
          <a:ln w="12700">
            <a:miter lim="400000"/>
          </a:ln>
        </p:spPr>
        <p:txBody>
          <a:bodyPr lIns="50800" tIns="50800" rIns="50800" bIns="50800" anchor="ctr"/>
          <a:lstStyle/>
          <a:p>
            <a:pPr>
              <a:defRPr sz="3200" i="0">
                <a:solidFill>
                  <a:srgbClr val="F3F1DF"/>
                </a:solidFill>
                <a:effectLst/>
              </a:defRPr>
            </a:pPr>
            <a:endParaRPr/>
          </a:p>
        </p:txBody>
      </p:sp>
      <p:sp>
        <p:nvSpPr>
          <p:cNvPr id="134" name="Arrow"/>
          <p:cNvSpPr/>
          <p:nvPr/>
        </p:nvSpPr>
        <p:spPr>
          <a:xfrm flipH="1">
            <a:off x="3454896" y="7146908"/>
            <a:ext cx="924223" cy="142049"/>
          </a:xfrm>
          <a:prstGeom prst="rightArrow">
            <a:avLst>
              <a:gd name="adj1" fmla="val 32000"/>
              <a:gd name="adj2" fmla="val 405266"/>
            </a:avLst>
          </a:prstGeom>
          <a:blipFill>
            <a:blip r:embed="rId6" cstate="print"/>
          </a:blipFill>
          <a:ln w="12700">
            <a:miter lim="400000"/>
          </a:ln>
        </p:spPr>
        <p:txBody>
          <a:bodyPr lIns="50800" tIns="50800" rIns="50800" bIns="50800" anchor="ctr"/>
          <a:lstStyle/>
          <a:p>
            <a:pPr>
              <a:defRPr sz="3200" i="0">
                <a:solidFill>
                  <a:srgbClr val="F3F1DF"/>
                </a:solidFill>
                <a:effectLst/>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G_3141 2.JPG" descr="IMG_3141 2.JPG"/>
          <p:cNvPicPr>
            <a:picLocks noGrp="1"/>
          </p:cNvPicPr>
          <p:nvPr>
            <p:ph type="pic" idx="13"/>
          </p:nvPr>
        </p:nvPicPr>
        <p:blipFill>
          <a:blip r:embed="rId2" cstate="print">
            <a:extLst/>
          </a:blip>
          <a:stretch>
            <a:fillRect/>
          </a:stretch>
        </p:blipFill>
        <p:spPr>
          <a:xfrm>
            <a:off x="6998592" y="2781895"/>
            <a:ext cx="4406008" cy="5713810"/>
          </a:xfrm>
          <a:prstGeom prst="rect">
            <a:avLst/>
          </a:prstGeom>
        </p:spPr>
      </p:pic>
      <p:sp>
        <p:nvSpPr>
          <p:cNvPr id="137" name="Safeguards"/>
          <p:cNvSpPr txBox="1">
            <a:spLocks noGrp="1"/>
          </p:cNvSpPr>
          <p:nvPr>
            <p:ph type="title"/>
          </p:nvPr>
        </p:nvSpPr>
        <p:spPr>
          <a:prstGeom prst="rect">
            <a:avLst/>
          </a:prstGeom>
        </p:spPr>
        <p:txBody>
          <a:bodyPr/>
          <a:lstStyle/>
          <a:p>
            <a:r>
              <a:t>Safeguards</a:t>
            </a:r>
          </a:p>
        </p:txBody>
      </p:sp>
      <p:sp>
        <p:nvSpPr>
          <p:cNvPr id="138" name="Preview Early…"/>
          <p:cNvSpPr txBox="1">
            <a:spLocks noGrp="1"/>
          </p:cNvSpPr>
          <p:nvPr>
            <p:ph type="body" sz="half" idx="1"/>
          </p:nvPr>
        </p:nvSpPr>
        <p:spPr>
          <a:xfrm>
            <a:off x="1270000" y="2781300"/>
            <a:ext cx="5257800" cy="5715000"/>
          </a:xfrm>
          <a:prstGeom prst="rect">
            <a:avLst/>
          </a:prstGeom>
        </p:spPr>
        <p:txBody>
          <a:bodyPr/>
          <a:lstStyle/>
          <a:p>
            <a:pPr marL="653795" lvl="1" indent="-326897" defTabSz="455675">
              <a:spcBef>
                <a:spcPts val="2100"/>
              </a:spcBef>
              <a:buBlip>
                <a:blip r:embed="rId3"/>
              </a:buBlip>
              <a:defRPr sz="2184">
                <a:effectLst>
                  <a:outerShdw blurRad="19812" dist="9906" dir="5400000" rotWithShape="0">
                    <a:srgbClr val="FFFFFF"/>
                  </a:outerShdw>
                </a:effectLst>
                <a:latin typeface="Avenir Next"/>
                <a:ea typeface="Avenir Next"/>
                <a:cs typeface="Avenir Next"/>
                <a:sym typeface="Avenir Next"/>
              </a:defRPr>
            </a:pPr>
            <a:r>
              <a:t>Preview Early</a:t>
            </a:r>
          </a:p>
          <a:p>
            <a:pPr marL="653795" lvl="1" indent="-326897" defTabSz="455675">
              <a:spcBef>
                <a:spcPts val="2100"/>
              </a:spcBef>
              <a:buBlip>
                <a:blip r:embed="rId3"/>
              </a:buBlip>
              <a:defRPr sz="2184">
                <a:effectLst>
                  <a:outerShdw blurRad="19812" dist="9906" dir="5400000" rotWithShape="0">
                    <a:srgbClr val="FFFFFF"/>
                  </a:outerShdw>
                </a:effectLst>
                <a:latin typeface="Avenir Next"/>
                <a:ea typeface="Avenir Next"/>
                <a:cs typeface="Avenir Next"/>
                <a:sym typeface="Avenir Next"/>
              </a:defRPr>
            </a:pPr>
            <a:r>
              <a:t>Verify Accuracy</a:t>
            </a:r>
          </a:p>
          <a:p>
            <a:pPr marL="653795" lvl="1" indent="-326897" defTabSz="455675">
              <a:spcBef>
                <a:spcPts val="2100"/>
              </a:spcBef>
              <a:buBlip>
                <a:blip r:embed="rId3"/>
              </a:buBlip>
              <a:defRPr sz="2184">
                <a:effectLst>
                  <a:outerShdw blurRad="19812" dist="9906" dir="5400000" rotWithShape="0">
                    <a:srgbClr val="FFFFFF"/>
                  </a:outerShdw>
                </a:effectLst>
                <a:latin typeface="Avenir Next"/>
                <a:ea typeface="Avenir Next"/>
                <a:cs typeface="Avenir Next"/>
                <a:sym typeface="Avenir Next"/>
              </a:defRPr>
            </a:pPr>
            <a:r>
              <a:t>Access Video Before Kids Enter The Room. Content is dicey and it can take many minutes to pull up a video. </a:t>
            </a:r>
          </a:p>
          <a:p>
            <a:pPr marL="980693" lvl="2" indent="-326897" defTabSz="455675">
              <a:spcBef>
                <a:spcPts val="2100"/>
              </a:spcBef>
              <a:buBlip>
                <a:blip r:embed="rId3"/>
              </a:buBlip>
              <a:defRPr sz="2027">
                <a:effectLst>
                  <a:outerShdw blurRad="19812" dist="9906" dir="5400000" rotWithShape="0">
                    <a:srgbClr val="FFFFFF"/>
                  </a:outerShdw>
                </a:effectLst>
                <a:latin typeface="Avenir Next"/>
                <a:ea typeface="Avenir Next"/>
                <a:cs typeface="Avenir Next"/>
                <a:sym typeface="Avenir Next"/>
              </a:defRPr>
            </a:pPr>
            <a:r>
              <a:t>Just Searching “Adam &amp; Eve” On YouTube produced a list of video displays that showed nudity, bad language and were completely off topic from the Biblical story.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VIDEO…"/>
          <p:cNvSpPr txBox="1">
            <a:spLocks noGrp="1"/>
          </p:cNvSpPr>
          <p:nvPr>
            <p:ph type="title"/>
          </p:nvPr>
        </p:nvSpPr>
        <p:spPr>
          <a:xfrm>
            <a:off x="774700" y="1600200"/>
            <a:ext cx="6045200" cy="2438400"/>
          </a:xfrm>
          <a:prstGeom prst="rect">
            <a:avLst/>
          </a:prstGeom>
        </p:spPr>
        <p:txBody>
          <a:bodyPr/>
          <a:lstStyle/>
          <a:p>
            <a:r>
              <a:t>VIDEO </a:t>
            </a:r>
          </a:p>
          <a:p>
            <a:r>
              <a:t>DURATION</a:t>
            </a:r>
          </a:p>
        </p:txBody>
      </p:sp>
      <p:sp>
        <p:nvSpPr>
          <p:cNvPr id="141" name="Typically 2-3 Minutes—Long enough to reinforce the main point, but short enough to keep their attention."/>
          <p:cNvSpPr txBox="1">
            <a:spLocks noGrp="1"/>
          </p:cNvSpPr>
          <p:nvPr>
            <p:ph type="body" sz="quarter" idx="1"/>
          </p:nvPr>
        </p:nvSpPr>
        <p:spPr>
          <a:prstGeom prst="rect">
            <a:avLst/>
          </a:prstGeom>
        </p:spPr>
        <p:txBody>
          <a:bodyPr/>
          <a:lstStyle/>
          <a:p>
            <a:r>
              <a:t>Typically </a:t>
            </a:r>
            <a:r>
              <a:rPr b="1"/>
              <a:t>2-3</a:t>
            </a:r>
            <a:r>
              <a:t> Minutes—Long enough to reinforce the main point, but short enough to keep their attention. </a:t>
            </a:r>
          </a:p>
        </p:txBody>
      </p:sp>
      <p:pic>
        <p:nvPicPr>
          <p:cNvPr id="142" name="UNADJUSTEDNONRAW_thumb_431b.jpg" descr="UNADJUSTEDNONRAW_thumb_431b.jpg"/>
          <p:cNvPicPr>
            <a:picLocks noChangeAspect="1"/>
          </p:cNvPicPr>
          <p:nvPr/>
        </p:nvPicPr>
        <p:blipFill>
          <a:blip r:embed="rId2" cstate="print">
            <a:extLst/>
          </a:blip>
          <a:stretch>
            <a:fillRect/>
          </a:stretch>
        </p:blipFill>
        <p:spPr>
          <a:xfrm>
            <a:off x="7162800" y="2184036"/>
            <a:ext cx="4039146" cy="538552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9b8ZSgfZQUSE51iQrzG25A_thumb_431c.jpg" descr="9b8ZSgfZQUSE51iQrzG25A_thumb_431c.jpg"/>
          <p:cNvPicPr>
            <a:picLocks noGrp="1"/>
          </p:cNvPicPr>
          <p:nvPr>
            <p:ph type="pic" idx="15"/>
          </p:nvPr>
        </p:nvPicPr>
        <p:blipFill>
          <a:blip r:embed="rId2" cstate="print">
            <a:extLst/>
          </a:blip>
          <a:stretch>
            <a:fillRect/>
          </a:stretch>
        </p:blipFill>
        <p:spPr>
          <a:xfrm>
            <a:off x="3432598" y="740331"/>
            <a:ext cx="5628352" cy="8024251"/>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UNADJUSTEDNONRAW_thumb_4319.jpg" descr="UNADJUSTEDNONRAW_thumb_4319.jpg"/>
          <p:cNvPicPr>
            <a:picLocks noGrp="1" noChangeAspect="1"/>
          </p:cNvPicPr>
          <p:nvPr>
            <p:ph type="pic" idx="13"/>
          </p:nvPr>
        </p:nvPicPr>
        <p:blipFill>
          <a:blip r:embed="rId2" cstate="print">
            <a:extLst/>
          </a:blip>
          <a:srcRect/>
          <a:stretch>
            <a:fillRect/>
          </a:stretch>
        </p:blipFill>
        <p:spPr>
          <a:xfrm>
            <a:off x="1187449" y="890587"/>
            <a:ext cx="10629836" cy="7972377"/>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G_3136 2.JPG" descr="IMG_3136 2.JPG"/>
          <p:cNvPicPr>
            <a:picLocks noGrp="1"/>
          </p:cNvPicPr>
          <p:nvPr>
            <p:ph type="pic" idx="15"/>
          </p:nvPr>
        </p:nvPicPr>
        <p:blipFill>
          <a:blip r:embed="rId2" cstate="print">
            <a:extLst/>
          </a:blip>
          <a:stretch>
            <a:fillRect/>
          </a:stretch>
        </p:blipFill>
        <p:spPr>
          <a:xfrm>
            <a:off x="1303670" y="1608184"/>
            <a:ext cx="4860260" cy="6926216"/>
          </a:xfrm>
          <a:prstGeom prst="rect">
            <a:avLst/>
          </a:prstGeom>
        </p:spPr>
      </p:pic>
      <p:sp>
        <p:nvSpPr>
          <p:cNvPr id="149" name="How To Connect Devices"/>
          <p:cNvSpPr txBox="1"/>
          <p:nvPr/>
        </p:nvSpPr>
        <p:spPr>
          <a:xfrm>
            <a:off x="3874261" y="927099"/>
            <a:ext cx="618685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000000"/>
                </a:solidFill>
              </a:defRPr>
            </a:lvl1pPr>
          </a:lstStyle>
          <a:p>
            <a:r>
              <a:t>How To Connect Devices</a:t>
            </a:r>
          </a:p>
        </p:txBody>
      </p:sp>
      <p:sp>
        <p:nvSpPr>
          <p:cNvPr id="150" name="Bring Your Own Cord or Make Sure The One In The Classroom Is Compatible…"/>
          <p:cNvSpPr txBox="1"/>
          <p:nvPr/>
        </p:nvSpPr>
        <p:spPr>
          <a:xfrm>
            <a:off x="6592061" y="1714499"/>
            <a:ext cx="4301247" cy="632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200">
                <a:solidFill>
                  <a:srgbClr val="000000"/>
                </a:solidFill>
                <a:latin typeface="Avenir Next"/>
                <a:ea typeface="Avenir Next"/>
                <a:cs typeface="Avenir Next"/>
                <a:sym typeface="Avenir Next"/>
              </a:defRPr>
            </a:pPr>
            <a:r>
              <a:t>Bring Your Own Cord or Make Sure The One In The Classroom Is Compatible</a:t>
            </a:r>
          </a:p>
          <a:p>
            <a:pPr>
              <a:defRPr sz="4200">
                <a:solidFill>
                  <a:srgbClr val="000000"/>
                </a:solidFill>
                <a:latin typeface="Avenir Next"/>
                <a:ea typeface="Avenir Next"/>
                <a:cs typeface="Avenir Next"/>
                <a:sym typeface="Avenir Next"/>
              </a:defRPr>
            </a:pPr>
            <a:endParaRPr/>
          </a:p>
          <a:p>
            <a:pPr>
              <a:defRPr sz="2700">
                <a:solidFill>
                  <a:srgbClr val="000000"/>
                </a:solidFill>
                <a:latin typeface="Avenir Next"/>
                <a:ea typeface="Avenir Next"/>
                <a:cs typeface="Avenir Next"/>
                <a:sym typeface="Avenir Next"/>
              </a:defRPr>
            </a:pPr>
            <a:r>
              <a:t>ChurchOfChrist5.0</a:t>
            </a:r>
          </a:p>
          <a:p>
            <a:pPr>
              <a:defRPr sz="2700">
                <a:solidFill>
                  <a:srgbClr val="000000"/>
                </a:solidFill>
                <a:latin typeface="Avenir Next"/>
                <a:ea typeface="Avenir Next"/>
                <a:cs typeface="Avenir Next"/>
                <a:sym typeface="Avenir Next"/>
              </a:defRPr>
            </a:pPr>
            <a:r>
              <a:t>1John3:16</a:t>
            </a:r>
          </a:p>
          <a:p>
            <a:pPr>
              <a:defRPr sz="2700">
                <a:solidFill>
                  <a:srgbClr val="000000"/>
                </a:solidFill>
                <a:latin typeface="Avenir Next"/>
                <a:ea typeface="Avenir Next"/>
                <a:cs typeface="Avenir Next"/>
                <a:sym typeface="Avenir Next"/>
              </a:defRPr>
            </a:pPr>
            <a:endParaRPr/>
          </a:p>
          <a:p>
            <a:pPr>
              <a:defRPr sz="2700">
                <a:solidFill>
                  <a:srgbClr val="000000"/>
                </a:solidFill>
                <a:latin typeface="Avenir Next"/>
                <a:ea typeface="Avenir Next"/>
                <a:cs typeface="Avenir Next"/>
                <a:sym typeface="Avenir Next"/>
              </a:defRPr>
            </a:pPr>
            <a:r>
              <a:t>www.folsomchurch.com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Using Power Point"/>
          <p:cNvSpPr txBox="1">
            <a:spLocks noGrp="1"/>
          </p:cNvSpPr>
          <p:nvPr>
            <p:ph type="title"/>
          </p:nvPr>
        </p:nvSpPr>
        <p:spPr>
          <a:prstGeom prst="rect">
            <a:avLst/>
          </a:prstGeom>
        </p:spPr>
        <p:txBody>
          <a:bodyPr/>
          <a:lstStyle/>
          <a:p>
            <a:r>
              <a:t>Using Power Point</a:t>
            </a:r>
          </a:p>
        </p:txBody>
      </p:sp>
      <p:sp>
        <p:nvSpPr>
          <p:cNvPr id="153" name="The “I’ll Get Back To You” Questions…"/>
          <p:cNvSpPr txBox="1">
            <a:spLocks noGrp="1"/>
          </p:cNvSpPr>
          <p:nvPr>
            <p:ph type="body" idx="1"/>
          </p:nvPr>
        </p:nvSpPr>
        <p:spPr>
          <a:prstGeom prst="rect">
            <a:avLst/>
          </a:prstGeom>
        </p:spPr>
        <p:txBody>
          <a:bodyPr/>
          <a:lstStyle/>
          <a:p>
            <a:pPr>
              <a:buBlip>
                <a:blip r:embed="rId2"/>
              </a:buBlip>
              <a:defRPr>
                <a:latin typeface="Avenir Next"/>
                <a:ea typeface="Avenir Next"/>
                <a:cs typeface="Avenir Next"/>
                <a:sym typeface="Avenir Next"/>
              </a:defRPr>
            </a:pPr>
            <a:r>
              <a:t>The “I’ll Get Back To You” Questions</a:t>
            </a:r>
          </a:p>
          <a:p>
            <a:pPr>
              <a:buBlip>
                <a:blip r:embed="rId2"/>
              </a:buBlip>
              <a:defRPr>
                <a:latin typeface="Avenir Next"/>
                <a:ea typeface="Avenir Next"/>
                <a:cs typeface="Avenir Next"/>
                <a:sym typeface="Avenir Next"/>
              </a:defRPr>
            </a:pPr>
            <a:r>
              <a:t>Memory Work: Sentence Summaries</a:t>
            </a:r>
          </a:p>
          <a:p>
            <a:pPr>
              <a:buBlip>
                <a:blip r:embed="rId2"/>
              </a:buBlip>
              <a:defRPr>
                <a:latin typeface="Avenir Next"/>
                <a:ea typeface="Avenir Next"/>
                <a:cs typeface="Avenir Next"/>
                <a:sym typeface="Avenir Next"/>
              </a:defRPr>
            </a:pPr>
            <a:r>
              <a:t>Enhancing The Lesson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486</Words>
  <Application>Microsoft Office PowerPoint</Application>
  <PresentationFormat>Custom</PresentationFormat>
  <Paragraphs>68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Moroccan</vt:lpstr>
      <vt:lpstr>Using Technology In The Classroom</vt:lpstr>
      <vt:lpstr>Using The TV’s</vt:lpstr>
      <vt:lpstr>Slide 3</vt:lpstr>
      <vt:lpstr>Safeguards</vt:lpstr>
      <vt:lpstr>VIDEO  DURATION</vt:lpstr>
      <vt:lpstr>Slide 6</vt:lpstr>
      <vt:lpstr>Slide 7</vt:lpstr>
      <vt:lpstr>Slide 8</vt:lpstr>
      <vt:lpstr>Using Power Point</vt:lpstr>
      <vt:lpstr>“I’ll Get Back To You On That”</vt:lpstr>
      <vt:lpstr>Slide 11</vt:lpstr>
      <vt:lpstr>Using Power Point With Sentence Summaries</vt:lpstr>
      <vt:lpstr>Sentence Summaries</vt:lpstr>
      <vt:lpstr>ENHANCING THE LESSON</vt:lpstr>
      <vt:lpstr>Slide 15</vt:lpstr>
      <vt:lpstr>Slide 16</vt:lpstr>
      <vt:lpstr>Slide 17</vt:lpstr>
      <vt:lpstr>Or…</vt:lpstr>
      <vt:lpstr>Slide 19</vt:lpstr>
      <vt:lpstr>AUDIO BIBLE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Technology In The Classroom</dc:title>
  <dc:creator>dave and michelle sanderson</dc:creator>
  <cp:lastModifiedBy>Richard</cp:lastModifiedBy>
  <cp:revision>2</cp:revision>
  <dcterms:modified xsi:type="dcterms:W3CDTF">2019-08-01T18:42:31Z</dcterms:modified>
</cp:coreProperties>
</file>